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89" r:id="rId2"/>
    <p:sldId id="292" r:id="rId3"/>
    <p:sldId id="257" r:id="rId4"/>
    <p:sldId id="260" r:id="rId5"/>
    <p:sldId id="290" r:id="rId6"/>
    <p:sldId id="291" r:id="rId7"/>
    <p:sldId id="265" r:id="rId8"/>
    <p:sldId id="293" r:id="rId9"/>
    <p:sldId id="262" r:id="rId10"/>
    <p:sldId id="298" r:id="rId11"/>
    <p:sldId id="264" r:id="rId12"/>
    <p:sldId id="266" r:id="rId13"/>
    <p:sldId id="299" r:id="rId14"/>
    <p:sldId id="267" r:id="rId15"/>
    <p:sldId id="268" r:id="rId16"/>
    <p:sldId id="270" r:id="rId17"/>
    <p:sldId id="271" r:id="rId18"/>
    <p:sldId id="307" r:id="rId19"/>
    <p:sldId id="273" r:id="rId20"/>
    <p:sldId id="274" r:id="rId21"/>
    <p:sldId id="275" r:id="rId22"/>
    <p:sldId id="276" r:id="rId23"/>
    <p:sldId id="277" r:id="rId24"/>
    <p:sldId id="304" r:id="rId25"/>
    <p:sldId id="278" r:id="rId26"/>
    <p:sldId id="279" r:id="rId27"/>
    <p:sldId id="280" r:id="rId28"/>
    <p:sldId id="281" r:id="rId29"/>
    <p:sldId id="282" r:id="rId30"/>
    <p:sldId id="283" r:id="rId31"/>
    <p:sldId id="284" r:id="rId32"/>
    <p:sldId id="285" r:id="rId33"/>
    <p:sldId id="286" r:id="rId34"/>
    <p:sldId id="287" r:id="rId35"/>
    <p:sldId id="288" r:id="rId36"/>
    <p:sldId id="300" r:id="rId37"/>
    <p:sldId id="301" r:id="rId38"/>
    <p:sldId id="295" r:id="rId39"/>
    <p:sldId id="305" r:id="rId40"/>
    <p:sldId id="296" r:id="rId41"/>
    <p:sldId id="297" r:id="rId42"/>
    <p:sldId id="302" r:id="rId43"/>
    <p:sldId id="306" r:id="rId44"/>
    <p:sldId id="303" r:id="rId4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9DB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8" d="100"/>
          <a:sy n="108" d="100"/>
        </p:scale>
        <p:origin x="60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E352F-C6BA-4484-B2D4-3BCA9EA3B38B}" type="datetimeFigureOut">
              <a:rPr lang="es-ES" smtClean="0"/>
              <a:t>01/06/2026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C3283-A947-4B23-A072-B1F67A94C2E6}" type="slidenum">
              <a:rPr lang="es-ES" smtClean="0"/>
              <a:t>‹Nº›</a:t>
            </a:fld>
            <a:endParaRPr lang="es-ES"/>
          </a:p>
        </p:txBody>
      </p:sp>
    </p:spTree>
    <p:extLst>
      <p:ext uri="{BB962C8B-B14F-4D97-AF65-F5344CB8AC3E}">
        <p14:creationId xmlns:p14="http://schemas.microsoft.com/office/powerpoint/2010/main" val="297110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3EC3283-A947-4B23-A072-B1F67A94C2E6}" type="slidenum">
              <a:rPr lang="es-ES" smtClean="0"/>
              <a:t>11</a:t>
            </a:fld>
            <a:endParaRPr lang="es-ES"/>
          </a:p>
        </p:txBody>
      </p:sp>
    </p:spTree>
    <p:extLst>
      <p:ext uri="{BB962C8B-B14F-4D97-AF65-F5344CB8AC3E}">
        <p14:creationId xmlns:p14="http://schemas.microsoft.com/office/powerpoint/2010/main" val="395620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C011EF-1BD2-AEA0-30FD-881B203DEC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53EBDB0-024E-3AA2-90B7-A6E66598A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2A4F492-7855-178A-7259-81E6F2F3355E}"/>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5" name="Marcador de pie de página 4">
            <a:extLst>
              <a:ext uri="{FF2B5EF4-FFF2-40B4-BE49-F238E27FC236}">
                <a16:creationId xmlns:a16="http://schemas.microsoft.com/office/drawing/2014/main" id="{FF765DF1-C369-94CB-499C-F7019B74B9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62EF81-DD86-22C3-6678-8C19F5D078CC}"/>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3272594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930339-16E6-8FC9-EBCB-CC55AAEB8A7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B3FB75-F93C-61F6-1123-8DFF108848F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325A99-7461-2679-35A1-2D5D5A7940F0}"/>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5" name="Marcador de pie de página 4">
            <a:extLst>
              <a:ext uri="{FF2B5EF4-FFF2-40B4-BE49-F238E27FC236}">
                <a16:creationId xmlns:a16="http://schemas.microsoft.com/office/drawing/2014/main" id="{181B9F64-BBDE-B5F5-E393-2D0FAE2687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31D75E4-E95C-BAFA-164B-F6A98B5227D4}"/>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116587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4DA71C7-EF6B-C5EC-7DB9-0E6FDCE3D1E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8B39B40-9870-E82C-8EB1-2D212C7D5EF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ADD81C6-0BD3-B306-2D23-EEF7DBDB7C52}"/>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5" name="Marcador de pie de página 4">
            <a:extLst>
              <a:ext uri="{FF2B5EF4-FFF2-40B4-BE49-F238E27FC236}">
                <a16:creationId xmlns:a16="http://schemas.microsoft.com/office/drawing/2014/main" id="{93CFA2FA-CCD4-34C2-A598-F391C18DBE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890EF7-DACC-BFE4-4D32-CF91D3E424ED}"/>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1014368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2743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84781-3053-0DB7-DB22-62A33D2E4F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75D3C42-C8B5-36C9-B073-1CD326BF7DE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EA61B-B416-99E4-2BB6-21DF27712C25}"/>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5" name="Marcador de pie de página 4">
            <a:extLst>
              <a:ext uri="{FF2B5EF4-FFF2-40B4-BE49-F238E27FC236}">
                <a16:creationId xmlns:a16="http://schemas.microsoft.com/office/drawing/2014/main" id="{3575F499-7DA0-2C84-2C67-A3A150C777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6884CF-FF1F-88DA-89B8-FFB3D5F0307B}"/>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263695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3D1890-71F3-F86C-9FA8-9FBDC22AD2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76D835D-FCF0-CFFC-89FF-9FC14C9FB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535E1BB-78AD-9014-F298-15A09D997FB4}"/>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5" name="Marcador de pie de página 4">
            <a:extLst>
              <a:ext uri="{FF2B5EF4-FFF2-40B4-BE49-F238E27FC236}">
                <a16:creationId xmlns:a16="http://schemas.microsoft.com/office/drawing/2014/main" id="{1591057B-D8DE-693A-B62D-5E2703789E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E6345FB-6A5E-AEA6-26B3-6CC9986BCE81}"/>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343622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58A3F0-1440-9679-768B-336E0F37CD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EF9615F-5833-4417-09D2-B87D2EE4B4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960C6ED-15AE-BF06-B183-D219663D5F8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F3A3400-9250-9639-9422-249814911437}"/>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6" name="Marcador de pie de página 5">
            <a:extLst>
              <a:ext uri="{FF2B5EF4-FFF2-40B4-BE49-F238E27FC236}">
                <a16:creationId xmlns:a16="http://schemas.microsoft.com/office/drawing/2014/main" id="{AE4CB1B7-17C7-DF95-DB8B-6C5100BBB7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332CC86-7384-AFDB-EEC3-AED967F2D958}"/>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62250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746564-E002-027B-E33A-0DA432155B0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97D3B6-310C-2A85-A431-DC7EDA1B7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20B869E-884F-C2F6-1FA5-6C513648C66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ABD65D-3436-CE4D-785C-033E8782B7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7F45BF6-08E3-EEE9-4535-89B43BD4971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426A58F-B33C-2973-FDA2-84729211D990}"/>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8" name="Marcador de pie de página 7">
            <a:extLst>
              <a:ext uri="{FF2B5EF4-FFF2-40B4-BE49-F238E27FC236}">
                <a16:creationId xmlns:a16="http://schemas.microsoft.com/office/drawing/2014/main" id="{566E610C-A266-3EA5-8166-7B8DC1A4C44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1AC684-6319-5B47-F580-0B93092C5EB6}"/>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336437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BED33F-EAB3-1E81-E621-3A1928B4FF0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58FD437-0C5E-F275-817C-D94AF8F49843}"/>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4" name="Marcador de pie de página 3">
            <a:extLst>
              <a:ext uri="{FF2B5EF4-FFF2-40B4-BE49-F238E27FC236}">
                <a16:creationId xmlns:a16="http://schemas.microsoft.com/office/drawing/2014/main" id="{6F77263B-874C-6022-DC42-CC4CB4C1C61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D0AEF3-D7AE-E8A2-BA0D-FBCE10ACD4B9}"/>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1024872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EFA516-AE30-272B-87C3-B43340641488}"/>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3" name="Marcador de pie de página 2">
            <a:extLst>
              <a:ext uri="{FF2B5EF4-FFF2-40B4-BE49-F238E27FC236}">
                <a16:creationId xmlns:a16="http://schemas.microsoft.com/office/drawing/2014/main" id="{86F8F10B-06CA-1D15-E45F-9BCB98F7A2C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BEB328E-D9E9-C591-4F9A-A7B66C5E5D4D}"/>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4208810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8A83D-DCE8-A259-EE4A-DA9A6902406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04A2FEA-3D15-DDF3-E340-09B261C02C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CEBBC7A-9AC3-483D-A004-31DBA9A22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4C0691-E7E9-F99D-E109-4C8505184053}"/>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6" name="Marcador de pie de página 5">
            <a:extLst>
              <a:ext uri="{FF2B5EF4-FFF2-40B4-BE49-F238E27FC236}">
                <a16:creationId xmlns:a16="http://schemas.microsoft.com/office/drawing/2014/main" id="{9903102C-A222-3DE0-50AC-EDD7E5BAE7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F65925-0452-F12B-D3FF-A017E7D66F5E}"/>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341555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F6F16-89EC-A3F3-7FD2-D4222B48F66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BC5A143-9C88-9694-7913-F816EA25D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E79CE5E-BD00-08D2-FD16-F3F63EE6B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002AD38-42FE-7B3B-63D6-F65211EA2ADB}"/>
              </a:ext>
            </a:extLst>
          </p:cNvPr>
          <p:cNvSpPr>
            <a:spLocks noGrp="1"/>
          </p:cNvSpPr>
          <p:nvPr>
            <p:ph type="dt" sz="half" idx="10"/>
          </p:nvPr>
        </p:nvSpPr>
        <p:spPr/>
        <p:txBody>
          <a:bodyPr/>
          <a:lstStyle/>
          <a:p>
            <a:fld id="{D0C82124-CCA9-4075-AD3E-7287CB47CEE5}" type="datetimeFigureOut">
              <a:rPr lang="es-ES" smtClean="0"/>
              <a:t>01/06/2026</a:t>
            </a:fld>
            <a:endParaRPr lang="es-ES"/>
          </a:p>
        </p:txBody>
      </p:sp>
      <p:sp>
        <p:nvSpPr>
          <p:cNvPr id="6" name="Marcador de pie de página 5">
            <a:extLst>
              <a:ext uri="{FF2B5EF4-FFF2-40B4-BE49-F238E27FC236}">
                <a16:creationId xmlns:a16="http://schemas.microsoft.com/office/drawing/2014/main" id="{3CCFECAA-DE7D-7A5D-747D-2CCAF6E248A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837AEC-C296-B703-A073-EE709BC3F6FD}"/>
              </a:ext>
            </a:extLst>
          </p:cNvPr>
          <p:cNvSpPr>
            <a:spLocks noGrp="1"/>
          </p:cNvSpPr>
          <p:nvPr>
            <p:ph type="sldNum" sz="quarter" idx="12"/>
          </p:nvPr>
        </p:nvSpPr>
        <p:spPr/>
        <p:txBody>
          <a:bodyPr/>
          <a:lstStyle/>
          <a:p>
            <a:fld id="{CC74E970-642A-45ED-A923-59BEEC5540EC}" type="slidenum">
              <a:rPr lang="es-ES" smtClean="0"/>
              <a:t>‹Nº›</a:t>
            </a:fld>
            <a:endParaRPr lang="es-ES"/>
          </a:p>
        </p:txBody>
      </p:sp>
    </p:spTree>
    <p:extLst>
      <p:ext uri="{BB962C8B-B14F-4D97-AF65-F5344CB8AC3E}">
        <p14:creationId xmlns:p14="http://schemas.microsoft.com/office/powerpoint/2010/main" val="67317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F2DBE39-F443-48D9-3444-414495726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752EAF-504A-2D4D-7E20-F19E61C3D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647717-660E-35DA-C8C7-87D3C983F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82124-CCA9-4075-AD3E-7287CB47CEE5}" type="datetimeFigureOut">
              <a:rPr lang="es-ES" smtClean="0"/>
              <a:t>01/06/2026</a:t>
            </a:fld>
            <a:endParaRPr lang="es-ES"/>
          </a:p>
        </p:txBody>
      </p:sp>
      <p:sp>
        <p:nvSpPr>
          <p:cNvPr id="5" name="Marcador de pie de página 4">
            <a:extLst>
              <a:ext uri="{FF2B5EF4-FFF2-40B4-BE49-F238E27FC236}">
                <a16:creationId xmlns:a16="http://schemas.microsoft.com/office/drawing/2014/main" id="{9BA61452-9A28-CD95-AF81-A847CEE7CE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622FE48-4185-6C7B-A7AA-A04D1FB8F2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4E970-642A-45ED-A923-59BEEC5540EC}" type="slidenum">
              <a:rPr lang="es-ES" smtClean="0"/>
              <a:t>‹Nº›</a:t>
            </a:fld>
            <a:endParaRPr lang="es-ES"/>
          </a:p>
        </p:txBody>
      </p:sp>
    </p:spTree>
    <p:extLst>
      <p:ext uri="{BB962C8B-B14F-4D97-AF65-F5344CB8AC3E}">
        <p14:creationId xmlns:p14="http://schemas.microsoft.com/office/powerpoint/2010/main" val="351181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10.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11.xml"/><Relationship Id="rId5" Type="http://schemas.openxmlformats.org/officeDocument/2006/relationships/image" Target="../media/image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14.xml"/><Relationship Id="rId5" Type="http://schemas.openxmlformats.org/officeDocument/2006/relationships/image" Target="../media/image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17.xml"/><Relationship Id="rId5" Type="http://schemas.openxmlformats.org/officeDocument/2006/relationships/image" Target="../media/image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21.xml"/><Relationship Id="rId5" Type="http://schemas.openxmlformats.org/officeDocument/2006/relationships/image" Target="../media/image5.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24.xml"/><Relationship Id="rId5" Type="http://schemas.openxmlformats.org/officeDocument/2006/relationships/image" Target="../media/image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9.xml"/><Relationship Id="rId5" Type="http://schemas.openxmlformats.org/officeDocument/2006/relationships/image" Target="../media/image5.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31.xml"/><Relationship Id="rId5" Type="http://schemas.openxmlformats.org/officeDocument/2006/relationships/image" Target="../media/image5.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35.xml"/><Relationship Id="rId5" Type="http://schemas.openxmlformats.org/officeDocument/2006/relationships/image" Target="../media/image5.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8.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hemeOverride" Target="../theme/themeOverride3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09C1B-4111-57E3-CA0A-8BB0B6BACBB8}"/>
              </a:ext>
            </a:extLst>
          </p:cNvPr>
          <p:cNvSpPr>
            <a:spLocks noGrp="1"/>
          </p:cNvSpPr>
          <p:nvPr>
            <p:ph type="title"/>
          </p:nvPr>
        </p:nvSpPr>
        <p:spPr>
          <a:xfrm>
            <a:off x="2783633" y="948371"/>
            <a:ext cx="6285745" cy="683206"/>
          </a:xfrm>
        </p:spPr>
        <p:txBody>
          <a:bodyPr>
            <a:normAutofit fontScale="90000"/>
          </a:bodyPr>
          <a:lstStyle/>
          <a:p>
            <a:pPr algn="ctr"/>
            <a:r>
              <a:rPr lang="es-ES" sz="6000" b="1" dirty="0">
                <a:solidFill>
                  <a:srgbClr val="3366CC"/>
                </a:solidFill>
              </a:rPr>
              <a:t>ECORREGÍMENES</a:t>
            </a:r>
            <a:br>
              <a:rPr lang="es-ES" sz="6000" b="1" dirty="0">
                <a:solidFill>
                  <a:srgbClr val="3366CC"/>
                </a:solidFill>
              </a:rPr>
            </a:br>
            <a:endParaRPr lang="es-ES" sz="5025" b="1" dirty="0">
              <a:solidFill>
                <a:srgbClr val="3366CC"/>
              </a:solidFill>
            </a:endParaRPr>
          </a:p>
        </p:txBody>
      </p:sp>
      <p:pic>
        <p:nvPicPr>
          <p:cNvPr id="3" name="Marcador de contenido 3">
            <a:extLst>
              <a:ext uri="{FF2B5EF4-FFF2-40B4-BE49-F238E27FC236}">
                <a16:creationId xmlns:a16="http://schemas.microsoft.com/office/drawing/2014/main" id="{D6C8421A-DB35-487F-947B-3F9A1908DA40}"/>
              </a:ext>
            </a:extLst>
          </p:cNvPr>
          <p:cNvPicPr>
            <a:picLocks noGrp="1" noChangeAspect="1"/>
          </p:cNvPicPr>
          <p:nvPr>
            <p:ph idx="1"/>
          </p:nvPr>
        </p:nvPicPr>
        <p:blipFill rotWithShape="1">
          <a:blip r:embed="rId3"/>
          <a:srcRect l="15381" t="17042" r="52392" b="40050"/>
          <a:stretch/>
        </p:blipFill>
        <p:spPr bwMode="auto">
          <a:xfrm>
            <a:off x="1966036" y="1631577"/>
            <a:ext cx="2319537" cy="2983059"/>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095D49E6-D9B0-497E-AACF-13FB0B86261B}"/>
              </a:ext>
            </a:extLst>
          </p:cNvPr>
          <p:cNvPicPr>
            <a:picLocks noChangeAspect="1"/>
          </p:cNvPicPr>
          <p:nvPr/>
        </p:nvPicPr>
        <p:blipFill rotWithShape="1">
          <a:blip r:embed="rId4"/>
          <a:srcRect l="13969" t="18562" r="49484" b="40050"/>
          <a:stretch/>
        </p:blipFill>
        <p:spPr bwMode="auto">
          <a:xfrm>
            <a:off x="4781365" y="1631576"/>
            <a:ext cx="2376263" cy="2983058"/>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19BB3803-7F4C-4EA4-8517-3245F1EB20EA}"/>
              </a:ext>
            </a:extLst>
          </p:cNvPr>
          <p:cNvPicPr>
            <a:picLocks noChangeAspect="1"/>
          </p:cNvPicPr>
          <p:nvPr/>
        </p:nvPicPr>
        <p:blipFill rotWithShape="1">
          <a:blip r:embed="rId5"/>
          <a:srcRect l="10160" t="17558" r="46349" b="39799"/>
          <a:stretch/>
        </p:blipFill>
        <p:spPr bwMode="auto">
          <a:xfrm>
            <a:off x="7653420" y="1631576"/>
            <a:ext cx="2572544" cy="2983059"/>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3F64BF48-D0CD-966C-F91D-B4E4E49FB0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705" y="5490375"/>
            <a:ext cx="1773331" cy="1142025"/>
          </a:xfrm>
          <a:prstGeom prst="rect">
            <a:avLst/>
          </a:prstGeom>
        </p:spPr>
      </p:pic>
      <p:sp>
        <p:nvSpPr>
          <p:cNvPr id="8" name="Título 1">
            <a:extLst>
              <a:ext uri="{FF2B5EF4-FFF2-40B4-BE49-F238E27FC236}">
                <a16:creationId xmlns:a16="http://schemas.microsoft.com/office/drawing/2014/main" id="{F8F56A9C-8A90-1A1C-FD34-B526819FDC13}"/>
              </a:ext>
            </a:extLst>
          </p:cNvPr>
          <p:cNvSpPr txBox="1">
            <a:spLocks/>
          </p:cNvSpPr>
          <p:nvPr/>
        </p:nvSpPr>
        <p:spPr>
          <a:xfrm>
            <a:off x="2783633" y="5719784"/>
            <a:ext cx="6285745" cy="683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effectLst>
                  <a:outerShdw blurRad="38100" dist="38100" dir="2700000" algn="tl">
                    <a:srgbClr val="000000">
                      <a:alpha val="43137"/>
                    </a:srgbClr>
                  </a:outerShdw>
                </a:effectLst>
              </a:rPr>
              <a:t>PLAN ESTRATÉGICO DE LA PAC 2023-2027</a:t>
            </a:r>
            <a:br>
              <a:rPr lang="es-ES" sz="3600" b="1" dirty="0">
                <a:solidFill>
                  <a:srgbClr val="3366CC"/>
                </a:solidFill>
              </a:rPr>
            </a:br>
            <a:endParaRPr lang="es-ES" sz="3600" b="1" dirty="0">
              <a:solidFill>
                <a:srgbClr val="3366CC"/>
              </a:solidFill>
            </a:endParaRPr>
          </a:p>
        </p:txBody>
      </p:sp>
    </p:spTree>
    <p:extLst>
      <p:ext uri="{BB962C8B-B14F-4D97-AF65-F5344CB8AC3E}">
        <p14:creationId xmlns:p14="http://schemas.microsoft.com/office/powerpoint/2010/main" val="3486368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05262-4F0C-7AAF-8B6D-205D17E0A8A9}"/>
              </a:ext>
            </a:extLst>
          </p:cNvPr>
          <p:cNvSpPr>
            <a:spLocks noGrp="1"/>
          </p:cNvSpPr>
          <p:nvPr>
            <p:ph type="title"/>
          </p:nvPr>
        </p:nvSpPr>
        <p:spPr>
          <a:xfrm>
            <a:off x="1077383" y="95250"/>
            <a:ext cx="9437627" cy="923365"/>
          </a:xfrm>
        </p:spPr>
        <p:txBody>
          <a:bodyPr>
            <a:normAutofit/>
          </a:bodyPr>
          <a:lstStyle/>
          <a:p>
            <a:pPr algn="ctr"/>
            <a:r>
              <a:rPr lang="es-ES" b="1" dirty="0"/>
              <a:t>Agricultura baja en Carbono</a:t>
            </a:r>
          </a:p>
        </p:txBody>
      </p:sp>
      <p:sp>
        <p:nvSpPr>
          <p:cNvPr id="3" name="Marcador de contenido 2">
            <a:extLst>
              <a:ext uri="{FF2B5EF4-FFF2-40B4-BE49-F238E27FC236}">
                <a16:creationId xmlns:a16="http://schemas.microsoft.com/office/drawing/2014/main" id="{A3678FD9-8072-3855-B652-70DD14FCD7C5}"/>
              </a:ext>
            </a:extLst>
          </p:cNvPr>
          <p:cNvSpPr>
            <a:spLocks noGrp="1"/>
          </p:cNvSpPr>
          <p:nvPr>
            <p:ph idx="1"/>
          </p:nvPr>
        </p:nvSpPr>
        <p:spPr>
          <a:xfrm>
            <a:off x="1256153" y="1018615"/>
            <a:ext cx="10857442" cy="5260156"/>
          </a:xfrm>
        </p:spPr>
        <p:txBody>
          <a:bodyPr>
            <a:normAutofit fontScale="70000" lnSpcReduction="20000"/>
          </a:bodyPr>
          <a:lstStyle/>
          <a:p>
            <a:pPr marL="0" indent="0">
              <a:buNone/>
            </a:pPr>
            <a:r>
              <a:rPr lang="es-ES" sz="4600" dirty="0">
                <a:solidFill>
                  <a:schemeClr val="accent1"/>
                </a:solidFill>
                <a:sym typeface="Wingdings" panose="05000000000000000000" pitchFamily="2" charset="2"/>
              </a:rPr>
              <a:t>La </a:t>
            </a:r>
            <a:r>
              <a:rPr lang="es-ES" sz="4600" b="1" dirty="0">
                <a:solidFill>
                  <a:schemeClr val="accent1"/>
                </a:solidFill>
                <a:sym typeface="Wingdings" panose="05000000000000000000" pitchFamily="2" charset="2"/>
              </a:rPr>
              <a:t>acumulación de Carbono en forma Orgánica dentro del suelo </a:t>
            </a:r>
            <a:r>
              <a:rPr lang="es-ES" sz="4600" dirty="0">
                <a:solidFill>
                  <a:schemeClr val="accent1"/>
                </a:solidFill>
                <a:sym typeface="Wingdings" panose="05000000000000000000" pitchFamily="2" charset="2"/>
              </a:rPr>
              <a:t>p</a:t>
            </a:r>
            <a:r>
              <a:rPr lang="es-ES" sz="4600" dirty="0">
                <a:solidFill>
                  <a:schemeClr val="accent1"/>
                </a:solidFill>
              </a:rPr>
              <a:t>osee los siguientes beneficios:</a:t>
            </a:r>
          </a:p>
          <a:p>
            <a:pPr marL="0" indent="0">
              <a:buNone/>
            </a:pPr>
            <a:endParaRPr lang="es-ES" sz="4600" dirty="0">
              <a:solidFill>
                <a:schemeClr val="accent1"/>
              </a:solidFill>
            </a:endParaRPr>
          </a:p>
          <a:p>
            <a:pPr marL="0" indent="0" algn="just">
              <a:buNone/>
            </a:pPr>
            <a:r>
              <a:rPr lang="es-ES" sz="3300" b="1" u="sng" dirty="0">
                <a:solidFill>
                  <a:schemeClr val="accent1"/>
                </a:solidFill>
              </a:rPr>
              <a:t>Beneficios Agronómicos:</a:t>
            </a:r>
          </a:p>
          <a:p>
            <a:pPr marL="0" indent="0" algn="just">
              <a:buNone/>
            </a:pPr>
            <a:r>
              <a:rPr lang="es-ES" sz="3300" dirty="0">
                <a:solidFill>
                  <a:schemeClr val="accent1"/>
                </a:solidFill>
                <a:sym typeface="Wingdings" panose="05000000000000000000" pitchFamily="2" charset="2"/>
              </a:rPr>
              <a:t>Se </a:t>
            </a:r>
            <a:r>
              <a:rPr lang="es-ES" sz="3300" b="1" dirty="0">
                <a:solidFill>
                  <a:schemeClr val="accent1"/>
                </a:solidFill>
                <a:sym typeface="Wingdings" panose="05000000000000000000" pitchFamily="2" charset="2"/>
              </a:rPr>
              <a:t>mejoran las propiedades químicas de los suelos</a:t>
            </a:r>
            <a:r>
              <a:rPr lang="es-ES" sz="3300" dirty="0">
                <a:solidFill>
                  <a:schemeClr val="accent1"/>
                </a:solidFill>
                <a:sym typeface="Wingdings" panose="05000000000000000000" pitchFamily="2" charset="2"/>
              </a:rPr>
              <a:t>, redundando en una </a:t>
            </a:r>
            <a:r>
              <a:rPr lang="es-ES" sz="3300" b="1" dirty="0">
                <a:solidFill>
                  <a:schemeClr val="accent1"/>
                </a:solidFill>
                <a:sym typeface="Wingdings" panose="05000000000000000000" pitchFamily="2" charset="2"/>
              </a:rPr>
              <a:t>mayor fertilidad </a:t>
            </a:r>
            <a:r>
              <a:rPr lang="es-ES" sz="3300" dirty="0">
                <a:solidFill>
                  <a:schemeClr val="accent1"/>
                </a:solidFill>
                <a:sym typeface="Wingdings" panose="05000000000000000000" pitchFamily="2" charset="2"/>
              </a:rPr>
              <a:t>de los mismos y, por lo tanto, se reduce la necesidad de fertilizantes.</a:t>
            </a:r>
          </a:p>
          <a:p>
            <a:pPr marL="0" indent="0" algn="just">
              <a:buNone/>
            </a:pPr>
            <a:r>
              <a:rPr lang="es-ES" sz="3300" dirty="0">
                <a:solidFill>
                  <a:schemeClr val="accent1"/>
                </a:solidFill>
                <a:sym typeface="Wingdings" panose="05000000000000000000" pitchFamily="2" charset="2"/>
              </a:rPr>
              <a:t>Se </a:t>
            </a:r>
            <a:r>
              <a:rPr lang="es-ES" sz="3300" b="1" dirty="0">
                <a:solidFill>
                  <a:schemeClr val="accent1"/>
                </a:solidFill>
                <a:sym typeface="Wingdings" panose="05000000000000000000" pitchFamily="2" charset="2"/>
              </a:rPr>
              <a:t>mejora la estructura de los suelos</a:t>
            </a:r>
            <a:r>
              <a:rPr lang="es-ES" sz="3300" dirty="0">
                <a:solidFill>
                  <a:schemeClr val="accent1"/>
                </a:solidFill>
                <a:sym typeface="Wingdings" panose="05000000000000000000" pitchFamily="2" charset="2"/>
              </a:rPr>
              <a:t>, aumentando tanto la </a:t>
            </a:r>
            <a:r>
              <a:rPr lang="es-ES" sz="3300" b="1" dirty="0">
                <a:solidFill>
                  <a:schemeClr val="accent1"/>
                </a:solidFill>
                <a:sym typeface="Wingdings" panose="05000000000000000000" pitchFamily="2" charset="2"/>
              </a:rPr>
              <a:t>humedad aprovechable </a:t>
            </a:r>
            <a:r>
              <a:rPr lang="es-ES" sz="3300" dirty="0">
                <a:solidFill>
                  <a:schemeClr val="accent1"/>
                </a:solidFill>
                <a:sym typeface="Wingdings" panose="05000000000000000000" pitchFamily="2" charset="2"/>
              </a:rPr>
              <a:t>como la </a:t>
            </a:r>
            <a:r>
              <a:rPr lang="es-ES" sz="3300" b="1" dirty="0">
                <a:solidFill>
                  <a:schemeClr val="accent1"/>
                </a:solidFill>
                <a:sym typeface="Wingdings" panose="05000000000000000000" pitchFamily="2" charset="2"/>
              </a:rPr>
              <a:t>porosidad</a:t>
            </a:r>
            <a:r>
              <a:rPr lang="es-ES" sz="3300" dirty="0">
                <a:solidFill>
                  <a:schemeClr val="accent1"/>
                </a:solidFill>
                <a:sym typeface="Wingdings" panose="05000000000000000000" pitchFamily="2" charset="2"/>
              </a:rPr>
              <a:t> de los mismos.</a:t>
            </a:r>
          </a:p>
          <a:p>
            <a:pPr marL="0" indent="0" algn="just">
              <a:buNone/>
            </a:pPr>
            <a:endParaRPr lang="es-ES" sz="3300" dirty="0">
              <a:solidFill>
                <a:schemeClr val="accent1"/>
              </a:solidFill>
            </a:endParaRPr>
          </a:p>
          <a:p>
            <a:pPr marL="0" indent="0" algn="just">
              <a:buNone/>
            </a:pPr>
            <a:r>
              <a:rPr lang="es-ES" sz="3300" b="1" u="sng" dirty="0">
                <a:solidFill>
                  <a:schemeClr val="accent1"/>
                </a:solidFill>
              </a:rPr>
              <a:t>Beneficios Medioambientales:</a:t>
            </a:r>
          </a:p>
          <a:p>
            <a:pPr marL="0" indent="0" algn="just">
              <a:buNone/>
            </a:pPr>
            <a:r>
              <a:rPr lang="es-ES" sz="3300" dirty="0">
                <a:solidFill>
                  <a:schemeClr val="accent1"/>
                </a:solidFill>
                <a:sym typeface="Wingdings" panose="05000000000000000000" pitchFamily="2" charset="2"/>
              </a:rPr>
              <a:t></a:t>
            </a:r>
            <a:r>
              <a:rPr lang="es-ES" sz="3300" b="1" dirty="0">
                <a:solidFill>
                  <a:schemeClr val="accent1"/>
                </a:solidFill>
                <a:sym typeface="Wingdings" panose="05000000000000000000" pitchFamily="2" charset="2"/>
              </a:rPr>
              <a:t>Se reducen las emisiones de carbono a la atmósfera en forma de CO2, </a:t>
            </a:r>
            <a:r>
              <a:rPr lang="es-ES" sz="3300" dirty="0">
                <a:solidFill>
                  <a:schemeClr val="accent1"/>
                </a:solidFill>
                <a:sym typeface="Wingdings" panose="05000000000000000000" pitchFamily="2" charset="2"/>
              </a:rPr>
              <a:t>contribuyendo a reducir el efecto invernadero.</a:t>
            </a:r>
          </a:p>
          <a:p>
            <a:pPr marL="0" indent="0" algn="just">
              <a:buNone/>
            </a:pPr>
            <a:r>
              <a:rPr lang="es-ES" sz="3300" dirty="0">
                <a:solidFill>
                  <a:schemeClr val="accent1"/>
                </a:solidFill>
                <a:sym typeface="Wingdings" panose="05000000000000000000" pitchFamily="2" charset="2"/>
              </a:rPr>
              <a:t>Se </a:t>
            </a:r>
            <a:r>
              <a:rPr lang="es-ES" sz="3300" b="1" dirty="0">
                <a:solidFill>
                  <a:schemeClr val="accent1"/>
                </a:solidFill>
                <a:sym typeface="Wingdings" panose="05000000000000000000" pitchFamily="2" charset="2"/>
              </a:rPr>
              <a:t>reduce la erosión y la desertificación</a:t>
            </a:r>
            <a:r>
              <a:rPr lang="es-ES" sz="3300" dirty="0">
                <a:solidFill>
                  <a:schemeClr val="accent1"/>
                </a:solidFill>
                <a:sym typeface="Wingdings" panose="05000000000000000000" pitchFamily="2" charset="2"/>
              </a:rPr>
              <a:t>.</a:t>
            </a:r>
            <a:endParaRPr lang="es-ES" sz="3300" dirty="0">
              <a:solidFill>
                <a:schemeClr val="accent1"/>
              </a:solidFill>
            </a:endParaRPr>
          </a:p>
          <a:p>
            <a:pPr marL="0" indent="0" algn="just">
              <a:buNone/>
            </a:pPr>
            <a:endParaRPr lang="es-ES" sz="8000" dirty="0">
              <a:solidFill>
                <a:schemeClr val="accent1"/>
              </a:solidFill>
            </a:endParaRPr>
          </a:p>
          <a:p>
            <a:pPr marL="0" indent="0">
              <a:buNone/>
            </a:pPr>
            <a:endParaRPr lang="es-ES" sz="1800" dirty="0">
              <a:solidFill>
                <a:schemeClr val="accent1"/>
              </a:solidFill>
            </a:endParaRPr>
          </a:p>
        </p:txBody>
      </p:sp>
      <p:pic>
        <p:nvPicPr>
          <p:cNvPr id="4" name="Imagen 3">
            <a:extLst>
              <a:ext uri="{FF2B5EF4-FFF2-40B4-BE49-F238E27FC236}">
                <a16:creationId xmlns:a16="http://schemas.microsoft.com/office/drawing/2014/main" id="{54BFA78B-5FFA-2328-3BB6-67D4A149B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3321483077"/>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05262-4F0C-7AAF-8B6D-205D17E0A8A9}"/>
              </a:ext>
            </a:extLst>
          </p:cNvPr>
          <p:cNvSpPr>
            <a:spLocks noGrp="1"/>
          </p:cNvSpPr>
          <p:nvPr>
            <p:ph type="title"/>
          </p:nvPr>
        </p:nvSpPr>
        <p:spPr>
          <a:xfrm>
            <a:off x="1448859" y="-85725"/>
            <a:ext cx="8596668" cy="923365"/>
          </a:xfrm>
        </p:spPr>
        <p:txBody>
          <a:bodyPr>
            <a:normAutofit/>
          </a:bodyPr>
          <a:lstStyle/>
          <a:p>
            <a:pPr algn="ctr"/>
            <a:r>
              <a:rPr lang="es-ES" b="1" dirty="0"/>
              <a:t>Agroecología</a:t>
            </a:r>
          </a:p>
        </p:txBody>
      </p:sp>
      <p:sp>
        <p:nvSpPr>
          <p:cNvPr id="3" name="Marcador de contenido 2">
            <a:extLst>
              <a:ext uri="{FF2B5EF4-FFF2-40B4-BE49-F238E27FC236}">
                <a16:creationId xmlns:a16="http://schemas.microsoft.com/office/drawing/2014/main" id="{A3678FD9-8072-3855-B652-70DD14FCD7C5}"/>
              </a:ext>
            </a:extLst>
          </p:cNvPr>
          <p:cNvSpPr>
            <a:spLocks noGrp="1"/>
          </p:cNvSpPr>
          <p:nvPr>
            <p:ph idx="1"/>
          </p:nvPr>
        </p:nvSpPr>
        <p:spPr>
          <a:xfrm>
            <a:off x="1851736" y="798922"/>
            <a:ext cx="10019132" cy="5260156"/>
          </a:xfrm>
        </p:spPr>
        <p:txBody>
          <a:bodyPr>
            <a:normAutofit fontScale="32500" lnSpcReduction="20000"/>
          </a:bodyPr>
          <a:lstStyle/>
          <a:p>
            <a:pPr marL="0" indent="0">
              <a:buNone/>
            </a:pPr>
            <a:r>
              <a:rPr lang="es-ES" sz="7000" dirty="0">
                <a:solidFill>
                  <a:schemeClr val="accent1"/>
                </a:solidFill>
              </a:rPr>
              <a:t>Prácticas:</a:t>
            </a:r>
          </a:p>
          <a:p>
            <a:pPr algn="just"/>
            <a:r>
              <a:rPr lang="es-ES" sz="7000" b="1" dirty="0">
                <a:solidFill>
                  <a:schemeClr val="accent1"/>
                </a:solidFill>
              </a:rPr>
              <a:t>Islas de Biodiversidad o Siega Sostenible (P2)</a:t>
            </a:r>
          </a:p>
          <a:p>
            <a:pPr algn="just"/>
            <a:r>
              <a:rPr lang="es-ES" sz="7000" b="1" dirty="0">
                <a:solidFill>
                  <a:schemeClr val="accent1"/>
                </a:solidFill>
              </a:rPr>
              <a:t>Rotación de cultivos con especies mejorantes (P3)</a:t>
            </a:r>
          </a:p>
          <a:p>
            <a:pPr algn="just"/>
            <a:r>
              <a:rPr lang="es-ES" sz="7000" b="1" dirty="0">
                <a:solidFill>
                  <a:schemeClr val="accent1"/>
                </a:solidFill>
              </a:rPr>
              <a:t>Establecimiento de Espacios de Biodiversidad o Gestión de la lámina de Agua (P5)</a:t>
            </a:r>
          </a:p>
          <a:p>
            <a:pPr marL="0" indent="0" algn="just">
              <a:buNone/>
            </a:pPr>
            <a:endParaRPr lang="es-ES" sz="7000" dirty="0">
              <a:solidFill>
                <a:schemeClr val="accent1"/>
              </a:solidFill>
            </a:endParaRPr>
          </a:p>
          <a:p>
            <a:pPr marL="0" indent="0" algn="just">
              <a:buNone/>
            </a:pPr>
            <a:r>
              <a:rPr lang="es-ES" sz="6500" b="1" u="sng" dirty="0">
                <a:solidFill>
                  <a:schemeClr val="accent1"/>
                </a:solidFill>
              </a:rPr>
              <a:t>Beneficios Agronómicos:</a:t>
            </a:r>
          </a:p>
          <a:p>
            <a:pPr marL="0" indent="0" algn="just">
              <a:buNone/>
            </a:pPr>
            <a:r>
              <a:rPr lang="es-ES" sz="6500" dirty="0">
                <a:solidFill>
                  <a:schemeClr val="accent1"/>
                </a:solidFill>
                <a:sym typeface="Wingdings" panose="05000000000000000000" pitchFamily="2" charset="2"/>
              </a:rPr>
              <a:t></a:t>
            </a:r>
            <a:r>
              <a:rPr lang="es-ES" sz="6500" dirty="0">
                <a:solidFill>
                  <a:schemeClr val="accent1"/>
                </a:solidFill>
              </a:rPr>
              <a:t>Aumento de especies vegetales y animales autóctonas en equilibrio, que contribuyen a mejorar el control de plagas y malas hierbas.</a:t>
            </a:r>
          </a:p>
          <a:p>
            <a:pPr marL="0" indent="0" algn="just">
              <a:buNone/>
            </a:pPr>
            <a:r>
              <a:rPr lang="es-ES" sz="6500" dirty="0">
                <a:solidFill>
                  <a:schemeClr val="accent1"/>
                </a:solidFill>
                <a:sym typeface="Wingdings" panose="05000000000000000000" pitchFamily="2" charset="2"/>
              </a:rPr>
              <a:t></a:t>
            </a:r>
            <a:r>
              <a:rPr lang="es-ES" sz="6500" dirty="0">
                <a:solidFill>
                  <a:schemeClr val="accent1"/>
                </a:solidFill>
              </a:rPr>
              <a:t>Aumento de Polinizadores</a:t>
            </a:r>
          </a:p>
          <a:p>
            <a:pPr marL="0" indent="0" algn="just">
              <a:buNone/>
            </a:pPr>
            <a:endParaRPr lang="es-ES" sz="6500" dirty="0">
              <a:solidFill>
                <a:schemeClr val="accent1"/>
              </a:solidFill>
            </a:endParaRPr>
          </a:p>
          <a:p>
            <a:pPr marL="0" indent="0" algn="just">
              <a:buNone/>
            </a:pPr>
            <a:r>
              <a:rPr lang="es-ES" sz="6500" b="1" u="sng" dirty="0">
                <a:solidFill>
                  <a:schemeClr val="accent1"/>
                </a:solidFill>
              </a:rPr>
              <a:t>Beneficios Medioambientales:</a:t>
            </a:r>
          </a:p>
          <a:p>
            <a:pPr marL="0" indent="0" algn="just">
              <a:buNone/>
            </a:pPr>
            <a:r>
              <a:rPr lang="es-ES" sz="6500" dirty="0">
                <a:solidFill>
                  <a:schemeClr val="accent1"/>
                </a:solidFill>
                <a:sym typeface="Wingdings" panose="05000000000000000000" pitchFamily="2" charset="2"/>
              </a:rPr>
              <a:t></a:t>
            </a:r>
            <a:r>
              <a:rPr lang="es-ES" sz="6500" dirty="0">
                <a:solidFill>
                  <a:schemeClr val="accent1"/>
                </a:solidFill>
              </a:rPr>
              <a:t>Favorecer la Biodiversidad, los paisajes y la conservación y calidad de los recursos naturales.</a:t>
            </a:r>
          </a:p>
          <a:p>
            <a:pPr marL="0" indent="0">
              <a:buNone/>
            </a:pPr>
            <a:endParaRPr lang="es-ES" sz="1800" dirty="0">
              <a:solidFill>
                <a:schemeClr val="accent1"/>
              </a:solidFill>
            </a:endParaRPr>
          </a:p>
        </p:txBody>
      </p:sp>
      <p:pic>
        <p:nvPicPr>
          <p:cNvPr id="4" name="Imagen 3">
            <a:extLst>
              <a:ext uri="{FF2B5EF4-FFF2-40B4-BE49-F238E27FC236}">
                <a16:creationId xmlns:a16="http://schemas.microsoft.com/office/drawing/2014/main" id="{9C02A0AC-263B-8A3D-2964-7A721F051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201248552"/>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294E2-81B5-8EA9-E227-1C729695F186}"/>
              </a:ext>
            </a:extLst>
          </p:cNvPr>
          <p:cNvSpPr>
            <a:spLocks noGrp="1"/>
          </p:cNvSpPr>
          <p:nvPr>
            <p:ph type="title"/>
          </p:nvPr>
        </p:nvSpPr>
        <p:spPr>
          <a:xfrm>
            <a:off x="677334" y="364504"/>
            <a:ext cx="9588456" cy="941294"/>
          </a:xfrm>
        </p:spPr>
        <p:txBody>
          <a:bodyPr>
            <a:normAutofit/>
          </a:bodyPr>
          <a:lstStyle/>
          <a:p>
            <a:pPr algn="ctr"/>
            <a:r>
              <a:rPr lang="es-ES" b="1" dirty="0"/>
              <a:t>          Generalidades de los Ecorregímenes</a:t>
            </a:r>
          </a:p>
        </p:txBody>
      </p:sp>
      <p:sp>
        <p:nvSpPr>
          <p:cNvPr id="3" name="Marcador de contenido 2">
            <a:extLst>
              <a:ext uri="{FF2B5EF4-FFF2-40B4-BE49-F238E27FC236}">
                <a16:creationId xmlns:a16="http://schemas.microsoft.com/office/drawing/2014/main" id="{843604EA-4046-A83B-6446-EE1C955C207F}"/>
              </a:ext>
            </a:extLst>
          </p:cNvPr>
          <p:cNvSpPr>
            <a:spLocks noGrp="1"/>
          </p:cNvSpPr>
          <p:nvPr>
            <p:ph idx="1"/>
          </p:nvPr>
        </p:nvSpPr>
        <p:spPr>
          <a:xfrm>
            <a:off x="1074497" y="1804623"/>
            <a:ext cx="10625404" cy="5219583"/>
          </a:xfrm>
        </p:spPr>
        <p:txBody>
          <a:bodyPr>
            <a:normAutofit/>
          </a:bodyPr>
          <a:lstStyle/>
          <a:p>
            <a:pPr algn="just"/>
            <a:r>
              <a:rPr lang="es-ES" sz="2400" dirty="0">
                <a:solidFill>
                  <a:schemeClr val="accent1"/>
                </a:solidFill>
              </a:rPr>
              <a:t>Son prácticas de </a:t>
            </a:r>
            <a:r>
              <a:rPr lang="es-ES" sz="2400" b="1" dirty="0">
                <a:solidFill>
                  <a:schemeClr val="accent1"/>
                </a:solidFill>
              </a:rPr>
              <a:t>carácter voluntario </a:t>
            </a:r>
            <a:r>
              <a:rPr lang="es-ES" sz="2400" dirty="0">
                <a:solidFill>
                  <a:schemeClr val="accent1"/>
                </a:solidFill>
              </a:rPr>
              <a:t>(a diferencia de la condicionalidad reforzada), por lo que </a:t>
            </a:r>
            <a:r>
              <a:rPr lang="es-ES" sz="2400" b="1" dirty="0">
                <a:solidFill>
                  <a:schemeClr val="accent1"/>
                </a:solidFill>
              </a:rPr>
              <a:t>no es obligatorio su realización.</a:t>
            </a:r>
          </a:p>
          <a:p>
            <a:pPr algn="just"/>
            <a:r>
              <a:rPr lang="es-ES" sz="2400" dirty="0">
                <a:solidFill>
                  <a:schemeClr val="accent1"/>
                </a:solidFill>
              </a:rPr>
              <a:t>Suponen en torno a un </a:t>
            </a:r>
            <a:r>
              <a:rPr lang="es-ES" sz="2400" b="1" dirty="0">
                <a:solidFill>
                  <a:schemeClr val="accent1"/>
                </a:solidFill>
              </a:rPr>
              <a:t>23% del presupuesto PAC </a:t>
            </a:r>
            <a:r>
              <a:rPr lang="es-ES" sz="2400" dirty="0">
                <a:solidFill>
                  <a:schemeClr val="accent1"/>
                </a:solidFill>
              </a:rPr>
              <a:t>en ayudas directas.</a:t>
            </a:r>
          </a:p>
          <a:p>
            <a:pPr algn="just"/>
            <a:r>
              <a:rPr lang="es-ES" sz="2400" dirty="0">
                <a:solidFill>
                  <a:schemeClr val="accent1"/>
                </a:solidFill>
              </a:rPr>
              <a:t>Se pagan en forma de </a:t>
            </a:r>
            <a:r>
              <a:rPr lang="es-ES" sz="2400" b="1" dirty="0">
                <a:solidFill>
                  <a:schemeClr val="accent1"/>
                </a:solidFill>
              </a:rPr>
              <a:t>ayuda directa anual a los </a:t>
            </a:r>
            <a:r>
              <a:rPr lang="es-ES" sz="2400" b="1" i="1" dirty="0">
                <a:solidFill>
                  <a:schemeClr val="accent1"/>
                </a:solidFill>
              </a:rPr>
              <a:t>Agricultores Activos </a:t>
            </a:r>
            <a:r>
              <a:rPr lang="es-ES" sz="2400" dirty="0">
                <a:solidFill>
                  <a:schemeClr val="accent1"/>
                </a:solidFill>
              </a:rPr>
              <a:t>que se acojan a alguna de las prácticas. </a:t>
            </a:r>
          </a:p>
          <a:p>
            <a:pPr algn="just"/>
            <a:r>
              <a:rPr lang="es-ES" sz="2400" b="1" dirty="0">
                <a:solidFill>
                  <a:schemeClr val="accent1"/>
                </a:solidFill>
              </a:rPr>
              <a:t>El importe es el mismo para cada tipología de superficie, independientemente de la práctica realizada </a:t>
            </a:r>
            <a:r>
              <a:rPr lang="es-ES" sz="2400" dirty="0">
                <a:solidFill>
                  <a:schemeClr val="accent1"/>
                </a:solidFill>
              </a:rPr>
              <a:t>(excepto para el </a:t>
            </a:r>
            <a:r>
              <a:rPr lang="es-ES" sz="2400" dirty="0" err="1">
                <a:solidFill>
                  <a:schemeClr val="accent1"/>
                </a:solidFill>
              </a:rPr>
              <a:t>ecorrégimen</a:t>
            </a:r>
            <a:r>
              <a:rPr lang="es-ES" sz="2400" dirty="0">
                <a:solidFill>
                  <a:schemeClr val="accent1"/>
                </a:solidFill>
              </a:rPr>
              <a:t> espacios de diversidad).</a:t>
            </a:r>
          </a:p>
          <a:p>
            <a:pPr algn="just"/>
            <a:r>
              <a:rPr lang="es-ES" sz="2400" b="1" dirty="0">
                <a:solidFill>
                  <a:schemeClr val="accent1"/>
                </a:solidFill>
              </a:rPr>
              <a:t>No es necesario percibir la Ayuda Básica a la Renta para la Sostenibilidad </a:t>
            </a:r>
            <a:r>
              <a:rPr lang="es-ES" sz="2400" dirty="0">
                <a:solidFill>
                  <a:schemeClr val="accent1"/>
                </a:solidFill>
              </a:rPr>
              <a:t>(ABRS), </a:t>
            </a:r>
            <a:r>
              <a:rPr lang="es-ES" sz="2400" b="1" dirty="0">
                <a:solidFill>
                  <a:schemeClr val="accent1"/>
                </a:solidFill>
              </a:rPr>
              <a:t>salvo para el </a:t>
            </a:r>
            <a:r>
              <a:rPr lang="es-ES" sz="2400" b="1" dirty="0" err="1">
                <a:solidFill>
                  <a:schemeClr val="accent1"/>
                </a:solidFill>
              </a:rPr>
              <a:t>ecorrégimen</a:t>
            </a:r>
            <a:r>
              <a:rPr lang="es-ES" sz="2400" b="1" dirty="0">
                <a:solidFill>
                  <a:schemeClr val="accent1"/>
                </a:solidFill>
              </a:rPr>
              <a:t> de espacios de diversidad.</a:t>
            </a:r>
          </a:p>
          <a:p>
            <a:endParaRPr lang="es-ES" dirty="0"/>
          </a:p>
          <a:p>
            <a:endParaRPr lang="es-ES" dirty="0"/>
          </a:p>
        </p:txBody>
      </p:sp>
      <p:pic>
        <p:nvPicPr>
          <p:cNvPr id="4" name="Imagen 3">
            <a:extLst>
              <a:ext uri="{FF2B5EF4-FFF2-40B4-BE49-F238E27FC236}">
                <a16:creationId xmlns:a16="http://schemas.microsoft.com/office/drawing/2014/main" id="{1877EA40-70C0-57CB-0125-53F7E1CF1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3057425276"/>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EB9C410-C08F-CA58-D9B5-167ADBA20A3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7F3865F-0378-DE23-6D68-2013F1B4304D}"/>
              </a:ext>
            </a:extLst>
          </p:cNvPr>
          <p:cNvSpPr>
            <a:spLocks noGrp="1"/>
          </p:cNvSpPr>
          <p:nvPr>
            <p:ph type="title"/>
          </p:nvPr>
        </p:nvSpPr>
        <p:spPr>
          <a:xfrm>
            <a:off x="677334" y="364504"/>
            <a:ext cx="9588456" cy="941294"/>
          </a:xfrm>
        </p:spPr>
        <p:txBody>
          <a:bodyPr>
            <a:normAutofit/>
          </a:bodyPr>
          <a:lstStyle/>
          <a:p>
            <a:pPr algn="ctr"/>
            <a:r>
              <a:rPr lang="es-ES" b="1" dirty="0"/>
              <a:t>          Generalidades de los Ecorregímenes</a:t>
            </a:r>
          </a:p>
        </p:txBody>
      </p:sp>
      <p:sp>
        <p:nvSpPr>
          <p:cNvPr id="3" name="Marcador de contenido 2">
            <a:extLst>
              <a:ext uri="{FF2B5EF4-FFF2-40B4-BE49-F238E27FC236}">
                <a16:creationId xmlns:a16="http://schemas.microsoft.com/office/drawing/2014/main" id="{DCE7F8ED-BE00-B6DE-AE74-96EE805E35D7}"/>
              </a:ext>
            </a:extLst>
          </p:cNvPr>
          <p:cNvSpPr>
            <a:spLocks noGrp="1"/>
          </p:cNvSpPr>
          <p:nvPr>
            <p:ph idx="1"/>
          </p:nvPr>
        </p:nvSpPr>
        <p:spPr>
          <a:xfrm>
            <a:off x="1155893" y="2295593"/>
            <a:ext cx="10625404" cy="5219583"/>
          </a:xfrm>
        </p:spPr>
        <p:txBody>
          <a:bodyPr>
            <a:normAutofit/>
          </a:bodyPr>
          <a:lstStyle/>
          <a:p>
            <a:pPr algn="just"/>
            <a:r>
              <a:rPr lang="es-ES" sz="2400" dirty="0">
                <a:solidFill>
                  <a:schemeClr val="accent1"/>
                </a:solidFill>
              </a:rPr>
              <a:t>Solamente podrá percibirse la </a:t>
            </a:r>
            <a:r>
              <a:rPr lang="es-ES" sz="2400" b="1" dirty="0">
                <a:solidFill>
                  <a:schemeClr val="accent1"/>
                </a:solidFill>
              </a:rPr>
              <a:t>ayuda por una práctica en una misma superficie.</a:t>
            </a:r>
          </a:p>
          <a:p>
            <a:pPr algn="just"/>
            <a:endParaRPr lang="es-ES" sz="2400" b="1" dirty="0">
              <a:solidFill>
                <a:schemeClr val="accent1"/>
              </a:solidFill>
            </a:endParaRPr>
          </a:p>
          <a:p>
            <a:pPr algn="just"/>
            <a:r>
              <a:rPr lang="es-ES" sz="2400" dirty="0">
                <a:solidFill>
                  <a:schemeClr val="accent1"/>
                </a:solidFill>
              </a:rPr>
              <a:t>Excepto en el </a:t>
            </a:r>
            <a:r>
              <a:rPr lang="es-ES" sz="2400" dirty="0" err="1">
                <a:solidFill>
                  <a:schemeClr val="accent1"/>
                </a:solidFill>
              </a:rPr>
              <a:t>ecorrégimen</a:t>
            </a:r>
            <a:r>
              <a:rPr lang="es-ES" sz="2400" dirty="0">
                <a:solidFill>
                  <a:schemeClr val="accent1"/>
                </a:solidFill>
              </a:rPr>
              <a:t> de espacios de diversidad, en caso de presupuesto insuficiente, podrá aplicarse una </a:t>
            </a:r>
            <a:r>
              <a:rPr lang="es-ES" sz="2400" b="1" dirty="0">
                <a:solidFill>
                  <a:schemeClr val="accent1"/>
                </a:solidFill>
              </a:rPr>
              <a:t>reducción del importe establecido</a:t>
            </a:r>
            <a:r>
              <a:rPr lang="es-ES" sz="2400" dirty="0">
                <a:solidFill>
                  <a:schemeClr val="accent1"/>
                </a:solidFill>
              </a:rPr>
              <a:t> a aquellas hectáreas que superen un umbral determinado (“</a:t>
            </a:r>
            <a:r>
              <a:rPr lang="es-ES" sz="2400" b="1" i="1" dirty="0" err="1">
                <a:solidFill>
                  <a:schemeClr val="accent1"/>
                </a:solidFill>
              </a:rPr>
              <a:t>Degresividad</a:t>
            </a:r>
            <a:r>
              <a:rPr lang="es-ES" sz="2400" dirty="0">
                <a:solidFill>
                  <a:schemeClr val="accent1"/>
                </a:solidFill>
              </a:rPr>
              <a:t>”).</a:t>
            </a:r>
          </a:p>
          <a:p>
            <a:endParaRPr lang="es-ES" dirty="0"/>
          </a:p>
          <a:p>
            <a:endParaRPr lang="es-ES" dirty="0"/>
          </a:p>
        </p:txBody>
      </p:sp>
      <p:pic>
        <p:nvPicPr>
          <p:cNvPr id="4" name="Imagen 3">
            <a:extLst>
              <a:ext uri="{FF2B5EF4-FFF2-40B4-BE49-F238E27FC236}">
                <a16:creationId xmlns:a16="http://schemas.microsoft.com/office/drawing/2014/main" id="{A8571E2E-7803-F5EC-7750-ABE3AD8AE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3647317810"/>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EB0C0F-DF19-4672-C9C8-2DF837902E53}"/>
              </a:ext>
            </a:extLst>
          </p:cNvPr>
          <p:cNvSpPr>
            <a:spLocks noGrp="1"/>
          </p:cNvSpPr>
          <p:nvPr>
            <p:ph type="title"/>
          </p:nvPr>
        </p:nvSpPr>
        <p:spPr>
          <a:xfrm>
            <a:off x="1393973" y="317966"/>
            <a:ext cx="9404054" cy="726141"/>
          </a:xfrm>
        </p:spPr>
        <p:txBody>
          <a:bodyPr>
            <a:normAutofit/>
          </a:bodyPr>
          <a:lstStyle/>
          <a:p>
            <a:pPr algn="ctr"/>
            <a:r>
              <a:rPr lang="es-ES" b="1" dirty="0"/>
              <a:t>    Importe Unitario 2025</a:t>
            </a:r>
          </a:p>
        </p:txBody>
      </p:sp>
      <p:pic>
        <p:nvPicPr>
          <p:cNvPr id="3" name="Imagen 2">
            <a:extLst>
              <a:ext uri="{FF2B5EF4-FFF2-40B4-BE49-F238E27FC236}">
                <a16:creationId xmlns:a16="http://schemas.microsoft.com/office/drawing/2014/main" id="{1A95620F-8D22-4A0B-B6D0-814960B8A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pic>
        <p:nvPicPr>
          <p:cNvPr id="15" name="Marcador de contenido 14">
            <a:extLst>
              <a:ext uri="{FF2B5EF4-FFF2-40B4-BE49-F238E27FC236}">
                <a16:creationId xmlns:a16="http://schemas.microsoft.com/office/drawing/2014/main" id="{D4889C29-FF95-5155-BF7F-8C05F793E9F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16725" y="1267913"/>
            <a:ext cx="6901530" cy="5272121"/>
          </a:xfrm>
        </p:spPr>
      </p:pic>
    </p:spTree>
    <p:extLst>
      <p:ext uri="{BB962C8B-B14F-4D97-AF65-F5344CB8AC3E}">
        <p14:creationId xmlns:p14="http://schemas.microsoft.com/office/powerpoint/2010/main" val="596235809"/>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230768-C47E-F3B5-A1C2-F3A9AD45ED94}"/>
              </a:ext>
            </a:extLst>
          </p:cNvPr>
          <p:cNvSpPr>
            <a:spLocks noGrp="1"/>
          </p:cNvSpPr>
          <p:nvPr>
            <p:ph type="title"/>
          </p:nvPr>
        </p:nvSpPr>
        <p:spPr>
          <a:xfrm>
            <a:off x="677333" y="298516"/>
            <a:ext cx="9154823" cy="833718"/>
          </a:xfrm>
        </p:spPr>
        <p:txBody>
          <a:bodyPr>
            <a:normAutofit/>
          </a:bodyPr>
          <a:lstStyle/>
          <a:p>
            <a:pPr algn="ctr"/>
            <a:r>
              <a:rPr lang="es-ES" b="1" dirty="0"/>
              <a:t>     Tipos de Superficies</a:t>
            </a:r>
          </a:p>
        </p:txBody>
      </p:sp>
      <p:sp>
        <p:nvSpPr>
          <p:cNvPr id="3" name="Marcador de contenido 2">
            <a:extLst>
              <a:ext uri="{FF2B5EF4-FFF2-40B4-BE49-F238E27FC236}">
                <a16:creationId xmlns:a16="http://schemas.microsoft.com/office/drawing/2014/main" id="{EEEB74F0-7EFB-D07B-F096-C568949091AF}"/>
              </a:ext>
            </a:extLst>
          </p:cNvPr>
          <p:cNvSpPr>
            <a:spLocks noGrp="1"/>
          </p:cNvSpPr>
          <p:nvPr>
            <p:ph idx="1"/>
          </p:nvPr>
        </p:nvSpPr>
        <p:spPr>
          <a:xfrm>
            <a:off x="919986" y="1263585"/>
            <a:ext cx="10352027" cy="5439266"/>
          </a:xfrm>
        </p:spPr>
        <p:txBody>
          <a:bodyPr>
            <a:normAutofit/>
          </a:bodyPr>
          <a:lstStyle/>
          <a:p>
            <a:pPr algn="just"/>
            <a:r>
              <a:rPr lang="es-ES" sz="1900" b="1" u="sng" dirty="0">
                <a:solidFill>
                  <a:schemeClr val="accent1"/>
                </a:solidFill>
              </a:rPr>
              <a:t>Pastos Húmedos y Secanos Húmedos</a:t>
            </a:r>
            <a:r>
              <a:rPr lang="es-ES" sz="1900" dirty="0">
                <a:solidFill>
                  <a:schemeClr val="accent1"/>
                </a:solidFill>
              </a:rPr>
              <a:t>: Aquellas zonas con pluviometría media decenal igual o superior a 650 </a:t>
            </a:r>
            <a:r>
              <a:rPr lang="es-ES" sz="1900" dirty="0" err="1">
                <a:solidFill>
                  <a:schemeClr val="accent1"/>
                </a:solidFill>
              </a:rPr>
              <a:t>mm.</a:t>
            </a:r>
            <a:r>
              <a:rPr lang="es-ES" sz="1900" dirty="0">
                <a:solidFill>
                  <a:schemeClr val="accent1"/>
                </a:solidFill>
              </a:rPr>
              <a:t> En Castilla La Mancha solamente se incluyen </a:t>
            </a:r>
            <a:r>
              <a:rPr lang="es-ES" sz="1900" b="1" dirty="0">
                <a:solidFill>
                  <a:schemeClr val="accent1"/>
                </a:solidFill>
              </a:rPr>
              <a:t>2 comarcas de Cuenca: Serranía Alta y Serranía Media</a:t>
            </a:r>
            <a:r>
              <a:rPr lang="es-ES" sz="1900" dirty="0">
                <a:solidFill>
                  <a:schemeClr val="accent1"/>
                </a:solidFill>
              </a:rPr>
              <a:t>.</a:t>
            </a:r>
          </a:p>
          <a:p>
            <a:pPr marL="0" indent="0" algn="just">
              <a:buNone/>
            </a:pPr>
            <a:endParaRPr lang="es-ES" sz="1900" dirty="0">
              <a:solidFill>
                <a:schemeClr val="accent1"/>
              </a:solidFill>
            </a:endParaRPr>
          </a:p>
          <a:p>
            <a:pPr algn="just"/>
            <a:r>
              <a:rPr lang="es-ES" sz="1900" b="1" u="sng" dirty="0">
                <a:solidFill>
                  <a:schemeClr val="accent1"/>
                </a:solidFill>
              </a:rPr>
              <a:t>Tierras de Cultivo en Regadío</a:t>
            </a:r>
            <a:r>
              <a:rPr lang="es-ES" sz="1900" dirty="0">
                <a:solidFill>
                  <a:schemeClr val="accent1"/>
                </a:solidFill>
              </a:rPr>
              <a:t>: Aquellas que </a:t>
            </a:r>
            <a:r>
              <a:rPr lang="es-ES" sz="1900" b="1" dirty="0">
                <a:solidFill>
                  <a:schemeClr val="accent1"/>
                </a:solidFill>
              </a:rPr>
              <a:t>se declaren como tal </a:t>
            </a:r>
            <a:r>
              <a:rPr lang="es-ES" sz="1900" dirty="0">
                <a:solidFill>
                  <a:schemeClr val="accent1"/>
                </a:solidFill>
              </a:rPr>
              <a:t>en la solicitud única de la campaña, o aquéllas que </a:t>
            </a:r>
            <a:r>
              <a:rPr lang="es-ES" sz="1900" b="1" dirty="0">
                <a:solidFill>
                  <a:schemeClr val="accent1"/>
                </a:solidFill>
              </a:rPr>
              <a:t>se ubiquen en recintos SIGPAC que hayan sido explotados en regadío en alguna de las tres campañas precedentes </a:t>
            </a:r>
            <a:r>
              <a:rPr lang="es-ES" sz="1900" dirty="0">
                <a:solidFill>
                  <a:schemeClr val="accent1"/>
                </a:solidFill>
              </a:rPr>
              <a:t>(se ha creado una capa SIGPAC al efecto).</a:t>
            </a:r>
          </a:p>
          <a:p>
            <a:pPr algn="just"/>
            <a:endParaRPr lang="es-ES" sz="1900" dirty="0">
              <a:solidFill>
                <a:schemeClr val="accent1"/>
              </a:solidFill>
            </a:endParaRPr>
          </a:p>
          <a:p>
            <a:pPr algn="just"/>
            <a:r>
              <a:rPr lang="es-ES" sz="1900" b="1" u="sng" dirty="0">
                <a:solidFill>
                  <a:schemeClr val="accent1"/>
                </a:solidFill>
              </a:rPr>
              <a:t>Pastos Temporales</a:t>
            </a:r>
            <a:r>
              <a:rPr lang="es-ES" sz="1900" dirty="0">
                <a:solidFill>
                  <a:schemeClr val="accent1"/>
                </a:solidFill>
              </a:rPr>
              <a:t>: </a:t>
            </a:r>
            <a:r>
              <a:rPr lang="es-ES" sz="1900" b="1" dirty="0">
                <a:solidFill>
                  <a:schemeClr val="accent1"/>
                </a:solidFill>
              </a:rPr>
              <a:t>Tierras de cultivo </a:t>
            </a:r>
            <a:r>
              <a:rPr lang="es-ES" sz="1900" dirty="0">
                <a:solidFill>
                  <a:schemeClr val="accent1"/>
                </a:solidFill>
              </a:rPr>
              <a:t>utilizadas para la </a:t>
            </a:r>
            <a:r>
              <a:rPr lang="es-ES" sz="1900" b="1" dirty="0">
                <a:solidFill>
                  <a:schemeClr val="accent1"/>
                </a:solidFill>
              </a:rPr>
              <a:t>producción de hierbas y otros forrajes herbáceos </a:t>
            </a:r>
            <a:r>
              <a:rPr lang="es-ES" sz="1900" dirty="0">
                <a:solidFill>
                  <a:schemeClr val="accent1"/>
                </a:solidFill>
              </a:rPr>
              <a:t>naturales (espontáneos) o cultivados (sembrados) que ocupen la parcela todo el año, que hayan sido incluidas en la rotación de cultivos de la explotación durante los últimos cinco años y que hayan sido </a:t>
            </a:r>
            <a:r>
              <a:rPr lang="es-ES" sz="1900" b="1" dirty="0">
                <a:solidFill>
                  <a:schemeClr val="accent1"/>
                </a:solidFill>
              </a:rPr>
              <a:t>roturadas en algún momento durante los cinco años anteriores</a:t>
            </a:r>
            <a:r>
              <a:rPr lang="es-ES" sz="1900" dirty="0">
                <a:solidFill>
                  <a:schemeClr val="accent1"/>
                </a:solidFill>
              </a:rPr>
              <a:t>. Debe tratarse de una </a:t>
            </a:r>
            <a:r>
              <a:rPr lang="es-ES" sz="1900" b="1" dirty="0">
                <a:solidFill>
                  <a:schemeClr val="accent1"/>
                </a:solidFill>
              </a:rPr>
              <a:t>mezcla de especies </a:t>
            </a:r>
            <a:r>
              <a:rPr lang="es-ES" sz="1900" dirty="0">
                <a:solidFill>
                  <a:schemeClr val="accent1"/>
                </a:solidFill>
              </a:rPr>
              <a:t>(si fuera un cultivo </a:t>
            </a:r>
            <a:r>
              <a:rPr lang="es-ES" sz="1900" dirty="0" err="1">
                <a:solidFill>
                  <a:schemeClr val="accent1"/>
                </a:solidFill>
              </a:rPr>
              <a:t>monófito</a:t>
            </a:r>
            <a:r>
              <a:rPr lang="es-ES" sz="1900" dirty="0">
                <a:solidFill>
                  <a:schemeClr val="accent1"/>
                </a:solidFill>
              </a:rPr>
              <a:t>, por ejemplo, el </a:t>
            </a:r>
            <a:r>
              <a:rPr lang="es-ES" sz="1900" dirty="0" err="1">
                <a:solidFill>
                  <a:schemeClr val="accent1"/>
                </a:solidFill>
              </a:rPr>
              <a:t>raygrass</a:t>
            </a:r>
            <a:r>
              <a:rPr lang="es-ES" sz="1900" dirty="0">
                <a:solidFill>
                  <a:schemeClr val="accent1"/>
                </a:solidFill>
              </a:rPr>
              <a:t>, no se considera pasto temporal</a:t>
            </a:r>
            <a:r>
              <a:rPr lang="es-ES" sz="1900" b="1" dirty="0">
                <a:solidFill>
                  <a:schemeClr val="accent1"/>
                </a:solidFill>
              </a:rPr>
              <a:t>). Únicamente pueden acogerse a las prácticas P1 y P2.</a:t>
            </a:r>
          </a:p>
          <a:p>
            <a:pPr algn="just"/>
            <a:endParaRPr lang="es-ES" sz="2000" dirty="0">
              <a:solidFill>
                <a:schemeClr val="accent1"/>
              </a:solidFill>
            </a:endParaRPr>
          </a:p>
        </p:txBody>
      </p:sp>
      <p:pic>
        <p:nvPicPr>
          <p:cNvPr id="4" name="Imagen 3">
            <a:extLst>
              <a:ext uri="{FF2B5EF4-FFF2-40B4-BE49-F238E27FC236}">
                <a16:creationId xmlns:a16="http://schemas.microsoft.com/office/drawing/2014/main" id="{00FE4434-6C42-B7C1-F002-5E604B2A2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1078063721"/>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C14C34-6945-D5B9-5DA9-0EA6F3764279}"/>
              </a:ext>
            </a:extLst>
          </p:cNvPr>
          <p:cNvSpPr>
            <a:spLocks noGrp="1"/>
          </p:cNvSpPr>
          <p:nvPr>
            <p:ph type="title"/>
          </p:nvPr>
        </p:nvSpPr>
        <p:spPr>
          <a:xfrm>
            <a:off x="2503714" y="332253"/>
            <a:ext cx="7402286" cy="564777"/>
          </a:xfrm>
        </p:spPr>
        <p:txBody>
          <a:bodyPr>
            <a:noAutofit/>
          </a:bodyPr>
          <a:lstStyle/>
          <a:p>
            <a:pPr algn="ctr"/>
            <a:r>
              <a:rPr lang="es-ES" sz="3600" b="1" dirty="0">
                <a:effectLst>
                  <a:outerShdw blurRad="38100" dist="38100" dir="2700000" algn="tl">
                    <a:srgbClr val="000000">
                      <a:alpha val="43137"/>
                    </a:srgbClr>
                  </a:outerShdw>
                </a:effectLst>
              </a:rPr>
              <a:t>Pastoreo Extensivo (P1)</a:t>
            </a:r>
          </a:p>
        </p:txBody>
      </p:sp>
      <p:pic>
        <p:nvPicPr>
          <p:cNvPr id="5" name="Marcador de contenido 4">
            <a:extLst>
              <a:ext uri="{FF2B5EF4-FFF2-40B4-BE49-F238E27FC236}">
                <a16:creationId xmlns:a16="http://schemas.microsoft.com/office/drawing/2014/main" id="{EE914F84-0BAA-C870-8D4E-8BCEFDEEE716}"/>
              </a:ext>
            </a:extLst>
          </p:cNvPr>
          <p:cNvPicPr>
            <a:picLocks noGrp="1" noChangeAspect="1"/>
          </p:cNvPicPr>
          <p:nvPr>
            <p:ph idx="1"/>
          </p:nvPr>
        </p:nvPicPr>
        <p:blipFill rotWithShape="1">
          <a:blip r:embed="rId4"/>
          <a:srcRect l="9189" t="17351" r="44075" b="39477"/>
          <a:stretch/>
        </p:blipFill>
        <p:spPr bwMode="auto">
          <a:xfrm>
            <a:off x="6620225" y="1255765"/>
            <a:ext cx="4830982" cy="4258344"/>
          </a:xfrm>
          <a:prstGeom prst="rect">
            <a:avLst/>
          </a:prstGeom>
          <a:ln>
            <a:noFill/>
          </a:ln>
          <a:extLst>
            <a:ext uri="{53640926-AAD7-44D8-BBD7-CCE9431645EC}">
              <a14:shadowObscured xmlns:a14="http://schemas.microsoft.com/office/drawing/2010/main"/>
            </a:ext>
          </a:extLst>
        </p:spPr>
      </p:pic>
      <p:sp>
        <p:nvSpPr>
          <p:cNvPr id="4" name="Marcador de texto 3">
            <a:extLst>
              <a:ext uri="{FF2B5EF4-FFF2-40B4-BE49-F238E27FC236}">
                <a16:creationId xmlns:a16="http://schemas.microsoft.com/office/drawing/2014/main" id="{6E9DA16A-48CD-2BE9-5BC2-A58B239709B1}"/>
              </a:ext>
            </a:extLst>
          </p:cNvPr>
          <p:cNvSpPr>
            <a:spLocks noGrp="1"/>
          </p:cNvSpPr>
          <p:nvPr>
            <p:ph type="body" sz="half" idx="2"/>
          </p:nvPr>
        </p:nvSpPr>
        <p:spPr>
          <a:xfrm>
            <a:off x="1541458" y="1255765"/>
            <a:ext cx="4554542" cy="4364960"/>
          </a:xfrm>
        </p:spPr>
        <p:txBody>
          <a:bodyPr>
            <a:noAutofit/>
          </a:bodyPr>
          <a:lstStyle/>
          <a:p>
            <a:pPr algn="just"/>
            <a:r>
              <a:rPr lang="es-ES" sz="2600" dirty="0">
                <a:solidFill>
                  <a:schemeClr val="accent1"/>
                </a:solidFill>
              </a:rPr>
              <a:t>El Pastoreo Extensivo, con </a:t>
            </a:r>
            <a:r>
              <a:rPr lang="es-ES" sz="2600" b="1" dirty="0">
                <a:solidFill>
                  <a:schemeClr val="accent1"/>
                </a:solidFill>
              </a:rPr>
              <a:t>cargas ganaderas adecuadas </a:t>
            </a:r>
            <a:r>
              <a:rPr lang="es-ES" sz="2600" dirty="0">
                <a:solidFill>
                  <a:schemeClr val="accent1"/>
                </a:solidFill>
              </a:rPr>
              <a:t>atendiendo al tipo de pasto, con su </a:t>
            </a:r>
            <a:r>
              <a:rPr lang="es-ES" sz="2600" b="1" dirty="0">
                <a:solidFill>
                  <a:schemeClr val="accent1"/>
                </a:solidFill>
              </a:rPr>
              <a:t>aportación de materia orgánica al suelo </a:t>
            </a:r>
            <a:r>
              <a:rPr lang="es-ES" sz="2600" dirty="0">
                <a:solidFill>
                  <a:schemeClr val="accent1"/>
                </a:solidFill>
              </a:rPr>
              <a:t>contribuirá a una </a:t>
            </a:r>
            <a:r>
              <a:rPr lang="es-ES" sz="2600" b="1" dirty="0">
                <a:solidFill>
                  <a:schemeClr val="accent1"/>
                </a:solidFill>
              </a:rPr>
              <a:t>mayor absorción de carbono en los pastos</a:t>
            </a:r>
            <a:r>
              <a:rPr lang="es-ES" sz="2600" dirty="0">
                <a:solidFill>
                  <a:schemeClr val="accent1"/>
                </a:solidFill>
              </a:rPr>
              <a:t>, que además de </a:t>
            </a:r>
            <a:r>
              <a:rPr lang="es-ES" sz="2600" b="1" dirty="0">
                <a:solidFill>
                  <a:schemeClr val="accent1"/>
                </a:solidFill>
              </a:rPr>
              <a:t>mejorar la calidad y composición del suelo</a:t>
            </a:r>
            <a:r>
              <a:rPr lang="es-ES" sz="2600" dirty="0">
                <a:solidFill>
                  <a:schemeClr val="accent1"/>
                </a:solidFill>
              </a:rPr>
              <a:t>, contribuirá a </a:t>
            </a:r>
            <a:r>
              <a:rPr lang="es-ES" sz="2600" b="1" dirty="0">
                <a:solidFill>
                  <a:schemeClr val="accent1"/>
                </a:solidFill>
              </a:rPr>
              <a:t>compensar la huella de carbono</a:t>
            </a:r>
            <a:r>
              <a:rPr lang="es-ES" sz="2600" dirty="0">
                <a:solidFill>
                  <a:schemeClr val="accent1"/>
                </a:solidFill>
              </a:rPr>
              <a:t> generada por la agricultura y la ganadería</a:t>
            </a:r>
            <a:r>
              <a:rPr lang="es-ES" sz="2000" dirty="0">
                <a:solidFill>
                  <a:schemeClr val="accent1"/>
                </a:solidFill>
              </a:rPr>
              <a:t>. </a:t>
            </a:r>
          </a:p>
        </p:txBody>
      </p:sp>
      <p:pic>
        <p:nvPicPr>
          <p:cNvPr id="3" name="Imagen 2">
            <a:extLst>
              <a:ext uri="{FF2B5EF4-FFF2-40B4-BE49-F238E27FC236}">
                <a16:creationId xmlns:a16="http://schemas.microsoft.com/office/drawing/2014/main" id="{BAEBF891-6574-566B-D15D-5BCC55729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2683963780"/>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15ADF-49F8-8BA8-FCD0-603011719A00}"/>
              </a:ext>
            </a:extLst>
          </p:cNvPr>
          <p:cNvSpPr>
            <a:spLocks noGrp="1"/>
          </p:cNvSpPr>
          <p:nvPr>
            <p:ph type="title"/>
          </p:nvPr>
        </p:nvSpPr>
        <p:spPr>
          <a:xfrm>
            <a:off x="1019547" y="223101"/>
            <a:ext cx="9852406" cy="842682"/>
          </a:xfrm>
        </p:spPr>
        <p:txBody>
          <a:bodyPr>
            <a:normAutofit/>
          </a:bodyPr>
          <a:lstStyle/>
          <a:p>
            <a:pPr algn="ctr"/>
            <a:r>
              <a:rPr lang="es-ES" b="1" dirty="0"/>
              <a:t>Requisitos Pastoreo Extensivo (P1)</a:t>
            </a:r>
          </a:p>
        </p:txBody>
      </p:sp>
      <p:sp>
        <p:nvSpPr>
          <p:cNvPr id="3" name="Marcador de contenido 2">
            <a:extLst>
              <a:ext uri="{FF2B5EF4-FFF2-40B4-BE49-F238E27FC236}">
                <a16:creationId xmlns:a16="http://schemas.microsoft.com/office/drawing/2014/main" id="{36598352-3ED6-B8EC-5874-BD476CEE848E}"/>
              </a:ext>
            </a:extLst>
          </p:cNvPr>
          <p:cNvSpPr>
            <a:spLocks noGrp="1"/>
          </p:cNvSpPr>
          <p:nvPr>
            <p:ph idx="1"/>
          </p:nvPr>
        </p:nvSpPr>
        <p:spPr>
          <a:xfrm>
            <a:off x="810015" y="1557042"/>
            <a:ext cx="11125025" cy="5569116"/>
          </a:xfrm>
        </p:spPr>
        <p:txBody>
          <a:bodyPr>
            <a:noAutofit/>
          </a:bodyPr>
          <a:lstStyle/>
          <a:p>
            <a:pPr algn="just"/>
            <a:r>
              <a:rPr lang="es-ES" sz="2200" b="1" dirty="0">
                <a:solidFill>
                  <a:schemeClr val="accent1"/>
                </a:solidFill>
              </a:rPr>
              <a:t>Aprovechamiento a diente </a:t>
            </a:r>
            <a:r>
              <a:rPr lang="es-ES" sz="2200" dirty="0">
                <a:solidFill>
                  <a:schemeClr val="accent1"/>
                </a:solidFill>
              </a:rPr>
              <a:t>de las superficies de </a:t>
            </a:r>
            <a:r>
              <a:rPr lang="es-ES" sz="2200" b="1" dirty="0">
                <a:solidFill>
                  <a:schemeClr val="accent1"/>
                </a:solidFill>
              </a:rPr>
              <a:t>pastos permanentes y pastos temporales</a:t>
            </a:r>
            <a:r>
              <a:rPr lang="es-ES" sz="2200" dirty="0">
                <a:solidFill>
                  <a:schemeClr val="accent1"/>
                </a:solidFill>
              </a:rPr>
              <a:t> con </a:t>
            </a:r>
            <a:r>
              <a:rPr lang="es-ES" sz="2200" b="1" dirty="0">
                <a:solidFill>
                  <a:schemeClr val="accent1"/>
                </a:solidFill>
              </a:rPr>
              <a:t>animales propios </a:t>
            </a:r>
            <a:r>
              <a:rPr lang="es-ES" sz="2200" dirty="0">
                <a:solidFill>
                  <a:schemeClr val="accent1"/>
                </a:solidFill>
              </a:rPr>
              <a:t>de la explotación de las especies: bovino (extensivas o </a:t>
            </a:r>
            <a:r>
              <a:rPr lang="es-ES" sz="2200" dirty="0" err="1">
                <a:solidFill>
                  <a:schemeClr val="accent1"/>
                </a:solidFill>
              </a:rPr>
              <a:t>semi-extensivas</a:t>
            </a:r>
            <a:r>
              <a:rPr lang="es-ES" sz="2200" dirty="0">
                <a:solidFill>
                  <a:schemeClr val="accent1"/>
                </a:solidFill>
              </a:rPr>
              <a:t>); ovino; caprino; equino o porcino (extensivo o mixto).</a:t>
            </a:r>
          </a:p>
          <a:p>
            <a:pPr algn="just"/>
            <a:endParaRPr lang="es-ES" sz="2200" dirty="0">
              <a:solidFill>
                <a:schemeClr val="accent1"/>
              </a:solidFill>
            </a:endParaRPr>
          </a:p>
          <a:p>
            <a:pPr algn="just"/>
            <a:r>
              <a:rPr lang="es-ES" sz="2200" b="1" dirty="0">
                <a:solidFill>
                  <a:schemeClr val="accent1"/>
                </a:solidFill>
              </a:rPr>
              <a:t>Pastoreo</a:t>
            </a:r>
            <a:r>
              <a:rPr lang="es-ES" sz="2200" dirty="0">
                <a:solidFill>
                  <a:schemeClr val="accent1"/>
                </a:solidFill>
              </a:rPr>
              <a:t> (continuo o discontinuo) durante un </a:t>
            </a:r>
            <a:r>
              <a:rPr lang="es-ES" sz="2200" b="1" dirty="0">
                <a:solidFill>
                  <a:schemeClr val="accent1"/>
                </a:solidFill>
              </a:rPr>
              <a:t>período mínimo de 120 días al año</a:t>
            </a:r>
            <a:r>
              <a:rPr lang="es-ES" sz="2200" dirty="0">
                <a:solidFill>
                  <a:schemeClr val="accent1"/>
                </a:solidFill>
              </a:rPr>
              <a:t>. Todas las superficies de pastos acogidas a la práctica deben ser pastadas, pero no obligatoriamente todos los días todas las superficies.</a:t>
            </a:r>
          </a:p>
          <a:p>
            <a:pPr algn="just"/>
            <a:endParaRPr lang="es-ES" sz="2200" dirty="0">
              <a:solidFill>
                <a:schemeClr val="accent1"/>
              </a:solidFill>
            </a:endParaRPr>
          </a:p>
          <a:p>
            <a:pPr algn="just"/>
            <a:r>
              <a:rPr lang="es-ES" sz="2200" b="1" dirty="0">
                <a:solidFill>
                  <a:schemeClr val="accent1"/>
                </a:solidFill>
              </a:rPr>
              <a:t>Carga ganadera mínima y máxima (Tras la aplicación de los RD 1028/2024 y RD 916/2025)</a:t>
            </a:r>
            <a:r>
              <a:rPr lang="es-ES" sz="2200" dirty="0">
                <a:solidFill>
                  <a:schemeClr val="accent1"/>
                </a:solidFill>
              </a:rPr>
              <a:t>:</a:t>
            </a:r>
          </a:p>
          <a:p>
            <a:pPr lvl="1" algn="just"/>
            <a:r>
              <a:rPr lang="es-ES" sz="2200" dirty="0">
                <a:solidFill>
                  <a:schemeClr val="accent1"/>
                </a:solidFill>
              </a:rPr>
              <a:t>Pastos Mediterráneos: 0,1-1,2 UGM/ha</a:t>
            </a:r>
          </a:p>
          <a:p>
            <a:pPr lvl="1" algn="just"/>
            <a:r>
              <a:rPr lang="es-ES" sz="2200" dirty="0">
                <a:solidFill>
                  <a:schemeClr val="accent1"/>
                </a:solidFill>
              </a:rPr>
              <a:t>Pastos Húmedos: 0,2-2 UGM/ha</a:t>
            </a:r>
          </a:p>
        </p:txBody>
      </p:sp>
      <p:pic>
        <p:nvPicPr>
          <p:cNvPr id="4" name="Imagen 3">
            <a:extLst>
              <a:ext uri="{FF2B5EF4-FFF2-40B4-BE49-F238E27FC236}">
                <a16:creationId xmlns:a16="http://schemas.microsoft.com/office/drawing/2014/main" id="{C232B4AC-1DE7-1BA3-BA96-B4E60E5CB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1059102076"/>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FA1619A-65D8-6911-A76A-5E356A1CC72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6D6BEA-005C-00C0-62BE-82617AD64CF0}"/>
              </a:ext>
            </a:extLst>
          </p:cNvPr>
          <p:cNvSpPr>
            <a:spLocks noGrp="1"/>
          </p:cNvSpPr>
          <p:nvPr>
            <p:ph type="title"/>
          </p:nvPr>
        </p:nvSpPr>
        <p:spPr>
          <a:xfrm>
            <a:off x="1019547" y="223101"/>
            <a:ext cx="9852406" cy="842682"/>
          </a:xfrm>
        </p:spPr>
        <p:txBody>
          <a:bodyPr>
            <a:normAutofit/>
          </a:bodyPr>
          <a:lstStyle/>
          <a:p>
            <a:pPr algn="ctr"/>
            <a:r>
              <a:rPr lang="es-ES" b="1" dirty="0"/>
              <a:t>Requisitos Pastoreo Extensivo (P1)</a:t>
            </a:r>
          </a:p>
        </p:txBody>
      </p:sp>
      <p:sp>
        <p:nvSpPr>
          <p:cNvPr id="3" name="Marcador de contenido 2">
            <a:extLst>
              <a:ext uri="{FF2B5EF4-FFF2-40B4-BE49-F238E27FC236}">
                <a16:creationId xmlns:a16="http://schemas.microsoft.com/office/drawing/2014/main" id="{11D83482-2CAE-5C30-32F3-C1864EF12161}"/>
              </a:ext>
            </a:extLst>
          </p:cNvPr>
          <p:cNvSpPr>
            <a:spLocks noGrp="1"/>
          </p:cNvSpPr>
          <p:nvPr>
            <p:ph idx="1"/>
          </p:nvPr>
        </p:nvSpPr>
        <p:spPr>
          <a:xfrm>
            <a:off x="810015" y="1557042"/>
            <a:ext cx="11125025" cy="5569116"/>
          </a:xfrm>
        </p:spPr>
        <p:txBody>
          <a:bodyPr>
            <a:noAutofit/>
          </a:bodyPr>
          <a:lstStyle/>
          <a:p>
            <a:pPr algn="just"/>
            <a:r>
              <a:rPr lang="es-ES" sz="2200" dirty="0">
                <a:solidFill>
                  <a:schemeClr val="accent1"/>
                </a:solidFill>
              </a:rPr>
              <a:t>El agricultor podrá agrupar las parcelas de pasto que se sean objeto de un mismo tipo de manejo. Las parcelas agrícolas de pasto que disten entre sí, o respecto a la ubicación de la instalación ganadera principal, menos de diez kilómetros podrán ser consideradas como un grupo de parcelas.</a:t>
            </a:r>
          </a:p>
          <a:p>
            <a:pPr algn="just"/>
            <a:endParaRPr lang="es-ES" sz="2200" dirty="0">
              <a:solidFill>
                <a:schemeClr val="accent1"/>
              </a:solidFill>
            </a:endParaRPr>
          </a:p>
          <a:p>
            <a:pPr algn="just"/>
            <a:r>
              <a:rPr lang="es-ES" sz="2200" dirty="0">
                <a:solidFill>
                  <a:schemeClr val="accent1"/>
                </a:solidFill>
              </a:rPr>
              <a:t>En el caso de los movimientos de animales desde la explotación ganadera de origen a otra explotación con distinto código REGA, serán de aplicación las disposiciones de la normativa de sanidad, identificación y registro animal. Específicamente se comprobará el cumplimiento de registro de dichos movimientos en SITRAN, incluidos los movimientos a pastos permanentes utilizados en común, que deberán disponer de un código REGA asociado.</a:t>
            </a:r>
          </a:p>
        </p:txBody>
      </p:sp>
      <p:pic>
        <p:nvPicPr>
          <p:cNvPr id="4" name="Imagen 3">
            <a:extLst>
              <a:ext uri="{FF2B5EF4-FFF2-40B4-BE49-F238E27FC236}">
                <a16:creationId xmlns:a16="http://schemas.microsoft.com/office/drawing/2014/main" id="{9B5FC40C-0618-465E-EA18-5D4A12E4A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176569509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880AF6-BCAD-AF06-2D9D-098D772339E2}"/>
              </a:ext>
            </a:extLst>
          </p:cNvPr>
          <p:cNvSpPr>
            <a:spLocks noGrp="1"/>
          </p:cNvSpPr>
          <p:nvPr>
            <p:ph type="title"/>
          </p:nvPr>
        </p:nvSpPr>
        <p:spPr>
          <a:xfrm>
            <a:off x="1805668" y="275718"/>
            <a:ext cx="8828314" cy="742572"/>
          </a:xfrm>
        </p:spPr>
        <p:txBody>
          <a:bodyPr>
            <a:noAutofit/>
          </a:bodyPr>
          <a:lstStyle/>
          <a:p>
            <a:pPr algn="ctr"/>
            <a:r>
              <a:rPr lang="es-ES" sz="3600" b="1" dirty="0">
                <a:effectLst>
                  <a:outerShdw blurRad="38100" dist="38100" dir="2700000" algn="tl">
                    <a:srgbClr val="000000">
                      <a:alpha val="43137"/>
                    </a:srgbClr>
                  </a:outerShdw>
                </a:effectLst>
              </a:rPr>
              <a:t>Islas de Biodiversidad en Pastos o Siega Sostenible (P2)</a:t>
            </a:r>
          </a:p>
        </p:txBody>
      </p:sp>
      <p:pic>
        <p:nvPicPr>
          <p:cNvPr id="5" name="Marcador de contenido 4">
            <a:extLst>
              <a:ext uri="{FF2B5EF4-FFF2-40B4-BE49-F238E27FC236}">
                <a16:creationId xmlns:a16="http://schemas.microsoft.com/office/drawing/2014/main" id="{F7747457-8138-43A8-4670-F346D8EEF6E5}"/>
              </a:ext>
            </a:extLst>
          </p:cNvPr>
          <p:cNvPicPr>
            <a:picLocks noGrp="1" noChangeAspect="1"/>
          </p:cNvPicPr>
          <p:nvPr>
            <p:ph idx="1"/>
          </p:nvPr>
        </p:nvPicPr>
        <p:blipFill rotWithShape="1">
          <a:blip r:embed="rId4"/>
          <a:srcRect l="21336" t="12963" r="25269" b="7476"/>
          <a:stretch>
            <a:fillRect/>
          </a:stretch>
        </p:blipFill>
        <p:spPr bwMode="auto">
          <a:xfrm>
            <a:off x="6611165" y="1219200"/>
            <a:ext cx="5091212" cy="4267200"/>
          </a:xfrm>
          <a:prstGeom prst="rect">
            <a:avLst/>
          </a:prstGeom>
          <a:ln>
            <a:noFill/>
          </a:ln>
          <a:extLst>
            <a:ext uri="{53640926-AAD7-44D8-BBD7-CCE9431645EC}">
              <a14:shadowObscured xmlns:a14="http://schemas.microsoft.com/office/drawing/2010/main"/>
            </a:ext>
          </a:extLst>
        </p:spPr>
      </p:pic>
      <p:sp>
        <p:nvSpPr>
          <p:cNvPr id="4" name="Marcador de texto 3">
            <a:extLst>
              <a:ext uri="{FF2B5EF4-FFF2-40B4-BE49-F238E27FC236}">
                <a16:creationId xmlns:a16="http://schemas.microsoft.com/office/drawing/2014/main" id="{9E80D242-3B63-DABD-22C8-6F7B1B89CAF4}"/>
              </a:ext>
            </a:extLst>
          </p:cNvPr>
          <p:cNvSpPr>
            <a:spLocks noGrp="1"/>
          </p:cNvSpPr>
          <p:nvPr>
            <p:ph type="body" sz="half" idx="2"/>
          </p:nvPr>
        </p:nvSpPr>
        <p:spPr>
          <a:xfrm>
            <a:off x="1355829" y="1085850"/>
            <a:ext cx="5027282" cy="4925309"/>
          </a:xfrm>
        </p:spPr>
        <p:txBody>
          <a:bodyPr>
            <a:noAutofit/>
          </a:bodyPr>
          <a:lstStyle/>
          <a:p>
            <a:pPr algn="just"/>
            <a:r>
              <a:rPr lang="es-ES" sz="2400" dirty="0">
                <a:solidFill>
                  <a:schemeClr val="accent1"/>
                </a:solidFill>
              </a:rPr>
              <a:t>La realización de la siega de los pastos de una manera determinada y sostenible o el establecimiento de islas de biodiversidad, </a:t>
            </a:r>
            <a:r>
              <a:rPr lang="es-ES" sz="2400" b="1" dirty="0">
                <a:solidFill>
                  <a:schemeClr val="accent1"/>
                </a:solidFill>
              </a:rPr>
              <a:t>además de evitar el abandono de estas superficies</a:t>
            </a:r>
            <a:r>
              <a:rPr lang="es-ES" sz="2400" dirty="0">
                <a:solidFill>
                  <a:schemeClr val="accent1"/>
                </a:solidFill>
              </a:rPr>
              <a:t>, </a:t>
            </a:r>
            <a:r>
              <a:rPr lang="es-ES" sz="2400" b="1" dirty="0">
                <a:solidFill>
                  <a:schemeClr val="accent1"/>
                </a:solidFill>
              </a:rPr>
              <a:t>evita la pérdida de hábitats </a:t>
            </a:r>
            <a:r>
              <a:rPr lang="es-ES" sz="2400" dirty="0">
                <a:solidFill>
                  <a:schemeClr val="accent1"/>
                </a:solidFill>
              </a:rPr>
              <a:t>y de especies que están desapareciendo, como numerosas especies de insectos, principalmente, lepidópteros.</a:t>
            </a:r>
          </a:p>
          <a:p>
            <a:pPr algn="just"/>
            <a:r>
              <a:rPr lang="es-ES" sz="2400" dirty="0">
                <a:solidFill>
                  <a:schemeClr val="accent1"/>
                </a:solidFill>
              </a:rPr>
              <a:t>Por tanto, esta práctica contribuye a </a:t>
            </a:r>
            <a:r>
              <a:rPr lang="es-ES" sz="2400" b="1" dirty="0">
                <a:solidFill>
                  <a:schemeClr val="accent1"/>
                </a:solidFill>
              </a:rPr>
              <a:t>detener y revertir la pérdida de biodiversidad</a:t>
            </a:r>
            <a:r>
              <a:rPr lang="es-ES" sz="2400" dirty="0">
                <a:solidFill>
                  <a:schemeClr val="accent1"/>
                </a:solidFill>
              </a:rPr>
              <a:t>, potenciar los servicios ecosistémicos y </a:t>
            </a:r>
            <a:r>
              <a:rPr lang="es-ES" sz="2400" b="1" dirty="0">
                <a:solidFill>
                  <a:schemeClr val="accent1"/>
                </a:solidFill>
              </a:rPr>
              <a:t>conservar los hábitats y los paisajes.</a:t>
            </a:r>
          </a:p>
        </p:txBody>
      </p:sp>
      <p:pic>
        <p:nvPicPr>
          <p:cNvPr id="3" name="Imagen 2">
            <a:extLst>
              <a:ext uri="{FF2B5EF4-FFF2-40B4-BE49-F238E27FC236}">
                <a16:creationId xmlns:a16="http://schemas.microsoft.com/office/drawing/2014/main" id="{58DD28CF-E694-DA6E-9BF6-2D6623E4F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5" y="5782714"/>
            <a:ext cx="1521795" cy="980036"/>
          </a:xfrm>
          <a:prstGeom prst="rect">
            <a:avLst/>
          </a:prstGeom>
        </p:spPr>
      </p:pic>
    </p:spTree>
    <p:extLst>
      <p:ext uri="{BB962C8B-B14F-4D97-AF65-F5344CB8AC3E}">
        <p14:creationId xmlns:p14="http://schemas.microsoft.com/office/powerpoint/2010/main" val="1656664486"/>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63EE2-56AF-8B81-7681-3AEC42220E10}"/>
              </a:ext>
            </a:extLst>
          </p:cNvPr>
          <p:cNvSpPr>
            <a:spLocks noGrp="1"/>
          </p:cNvSpPr>
          <p:nvPr>
            <p:ph type="title"/>
          </p:nvPr>
        </p:nvSpPr>
        <p:spPr>
          <a:xfrm>
            <a:off x="904973" y="0"/>
            <a:ext cx="10529740" cy="6598763"/>
          </a:xfrm>
        </p:spPr>
        <p:txBody>
          <a:bodyPr>
            <a:normAutofit/>
          </a:bodyPr>
          <a:lstStyle/>
          <a:p>
            <a:pPr algn="ctr"/>
            <a:r>
              <a:rPr lang="es-ES" sz="4000" b="1" dirty="0"/>
              <a:t>CAMBIO CLIMÁTICO</a:t>
            </a:r>
            <a:br>
              <a:rPr lang="es-ES" sz="4000" b="1" dirty="0"/>
            </a:br>
            <a:br>
              <a:rPr lang="es-ES" sz="4000" b="1" dirty="0"/>
            </a:br>
            <a:br>
              <a:rPr lang="es-ES" sz="4000" b="1" dirty="0"/>
            </a:br>
            <a:br>
              <a:rPr lang="es-ES" sz="4000" b="1" dirty="0"/>
            </a:br>
            <a:br>
              <a:rPr lang="es-ES" sz="4000" b="1" dirty="0"/>
            </a:br>
            <a:br>
              <a:rPr lang="es-ES" sz="4000" b="1" dirty="0"/>
            </a:br>
            <a:br>
              <a:rPr lang="es-ES" sz="4000" b="1" dirty="0"/>
            </a:br>
            <a:br>
              <a:rPr lang="es-ES" sz="4000" b="1" dirty="0"/>
            </a:br>
            <a:br>
              <a:rPr lang="es-ES" sz="4000" b="1" dirty="0"/>
            </a:br>
            <a:r>
              <a:rPr lang="es-ES" sz="3100" b="1" dirty="0"/>
              <a:t>Calentamiento global, reducción biodiversidad, fenómenos meteorológicos extremos, escasez de recursos</a:t>
            </a:r>
            <a:endParaRPr lang="es-ES" sz="4000" b="1" dirty="0"/>
          </a:p>
        </p:txBody>
      </p:sp>
      <p:pic>
        <p:nvPicPr>
          <p:cNvPr id="4" name="Marcador de contenido 3">
            <a:extLst>
              <a:ext uri="{FF2B5EF4-FFF2-40B4-BE49-F238E27FC236}">
                <a16:creationId xmlns:a16="http://schemas.microsoft.com/office/drawing/2014/main" id="{ACF9F583-68DE-F0BB-74DE-75420EB9F465}"/>
              </a:ext>
            </a:extLst>
          </p:cNvPr>
          <p:cNvPicPr>
            <a:picLocks noGrp="1" noChangeAspect="1"/>
          </p:cNvPicPr>
          <p:nvPr>
            <p:ph idx="1"/>
          </p:nvPr>
        </p:nvPicPr>
        <p:blipFill rotWithShape="1">
          <a:blip r:embed="rId2"/>
          <a:srcRect l="14822" t="17186" r="51178" b="39472"/>
          <a:stretch>
            <a:fillRect/>
          </a:stretch>
        </p:blipFill>
        <p:spPr bwMode="auto">
          <a:xfrm>
            <a:off x="3298511" y="991516"/>
            <a:ext cx="5742664" cy="4117812"/>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163DA307-C4A2-B2C6-4AE9-59E7A3B77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24" y="5603497"/>
            <a:ext cx="1773331" cy="1142025"/>
          </a:xfrm>
          <a:prstGeom prst="rect">
            <a:avLst/>
          </a:prstGeom>
        </p:spPr>
      </p:pic>
    </p:spTree>
    <p:extLst>
      <p:ext uri="{BB962C8B-B14F-4D97-AF65-F5344CB8AC3E}">
        <p14:creationId xmlns:p14="http://schemas.microsoft.com/office/powerpoint/2010/main" val="11611426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3744D-54A3-0AE9-2C7E-7572D23BDEE4}"/>
              </a:ext>
            </a:extLst>
          </p:cNvPr>
          <p:cNvSpPr>
            <a:spLocks noGrp="1"/>
          </p:cNvSpPr>
          <p:nvPr>
            <p:ph type="title"/>
          </p:nvPr>
        </p:nvSpPr>
        <p:spPr>
          <a:xfrm>
            <a:off x="903514" y="348343"/>
            <a:ext cx="11288486" cy="1030941"/>
          </a:xfrm>
        </p:spPr>
        <p:txBody>
          <a:bodyPr>
            <a:noAutofit/>
          </a:bodyPr>
          <a:lstStyle/>
          <a:p>
            <a:pPr algn="ctr"/>
            <a:r>
              <a:rPr lang="es-ES" sz="3600" b="1" dirty="0"/>
              <a:t>Requisitos establecimiento de Islas de Biodiversidad en Pastos o Siega sostenible (P2) </a:t>
            </a:r>
          </a:p>
        </p:txBody>
      </p:sp>
      <p:sp>
        <p:nvSpPr>
          <p:cNvPr id="3" name="Marcador de contenido 2">
            <a:extLst>
              <a:ext uri="{FF2B5EF4-FFF2-40B4-BE49-F238E27FC236}">
                <a16:creationId xmlns:a16="http://schemas.microsoft.com/office/drawing/2014/main" id="{4BB3DC84-46D4-D839-9025-6EBC3ED9CAA6}"/>
              </a:ext>
            </a:extLst>
          </p:cNvPr>
          <p:cNvSpPr>
            <a:spLocks noGrp="1"/>
          </p:cNvSpPr>
          <p:nvPr>
            <p:ph idx="1"/>
          </p:nvPr>
        </p:nvSpPr>
        <p:spPr>
          <a:xfrm>
            <a:off x="1481667" y="1030941"/>
            <a:ext cx="9228666" cy="4723292"/>
          </a:xfrm>
        </p:spPr>
        <p:txBody>
          <a:bodyPr>
            <a:normAutofit/>
          </a:bodyPr>
          <a:lstStyle/>
          <a:p>
            <a:pPr marL="0" indent="0" algn="just">
              <a:buNone/>
            </a:pPr>
            <a:endParaRPr lang="es-ES" sz="2400" dirty="0">
              <a:solidFill>
                <a:schemeClr val="accent1"/>
              </a:solidFill>
            </a:endParaRPr>
          </a:p>
          <a:p>
            <a:pPr marL="0" indent="0" algn="just">
              <a:buNone/>
            </a:pPr>
            <a:endParaRPr lang="es-ES" sz="2400" dirty="0">
              <a:solidFill>
                <a:schemeClr val="accent1"/>
              </a:solidFill>
            </a:endParaRPr>
          </a:p>
          <a:p>
            <a:pPr marL="0" indent="0" algn="just">
              <a:buNone/>
            </a:pPr>
            <a:r>
              <a:rPr lang="es-ES" sz="2400" dirty="0">
                <a:solidFill>
                  <a:schemeClr val="accent1"/>
                </a:solidFill>
              </a:rPr>
              <a:t>Destinadas a titulares de explotaciones de bovino, ovino, caprino y equino. Se podrá optar por:</a:t>
            </a:r>
            <a:endParaRPr lang="es-ES" sz="2400" b="1" u="sng" dirty="0">
              <a:solidFill>
                <a:schemeClr val="accent1"/>
              </a:solidFill>
            </a:endParaRPr>
          </a:p>
          <a:p>
            <a:pPr marL="0" indent="0" algn="just">
              <a:buNone/>
            </a:pPr>
            <a:endParaRPr lang="es-ES" sz="2400" b="1" u="sng" dirty="0">
              <a:solidFill>
                <a:schemeClr val="accent1"/>
              </a:solidFill>
            </a:endParaRPr>
          </a:p>
          <a:p>
            <a:pPr marL="0" indent="0" algn="just">
              <a:buNone/>
            </a:pPr>
            <a:r>
              <a:rPr lang="es-ES" sz="2400" b="1" u="sng" dirty="0">
                <a:solidFill>
                  <a:schemeClr val="accent1"/>
                </a:solidFill>
              </a:rPr>
              <a:t>1. Islas o Espacios de Diversidad en Pastos</a:t>
            </a:r>
            <a:r>
              <a:rPr lang="es-ES" sz="2400" dirty="0">
                <a:solidFill>
                  <a:schemeClr val="accent1"/>
                </a:solidFill>
              </a:rPr>
              <a:t>:</a:t>
            </a:r>
          </a:p>
          <a:p>
            <a:pPr lvl="1" algn="just"/>
            <a:r>
              <a:rPr lang="es-ES" dirty="0">
                <a:solidFill>
                  <a:schemeClr val="accent1"/>
                </a:solidFill>
              </a:rPr>
              <a:t>Dejar un </a:t>
            </a:r>
            <a:r>
              <a:rPr lang="es-ES" b="1" dirty="0">
                <a:solidFill>
                  <a:schemeClr val="accent1"/>
                </a:solidFill>
              </a:rPr>
              <a:t>4% de la superficie de pastos </a:t>
            </a:r>
            <a:r>
              <a:rPr lang="es-ES" dirty="0">
                <a:solidFill>
                  <a:schemeClr val="accent1"/>
                </a:solidFill>
              </a:rPr>
              <a:t>permanentes y pastos temporales a los que se acoja esta práctica </a:t>
            </a:r>
            <a:r>
              <a:rPr lang="es-ES" b="1" dirty="0">
                <a:solidFill>
                  <a:schemeClr val="accent1"/>
                </a:solidFill>
              </a:rPr>
              <a:t>sin segar hasta el 31 de agosto </a:t>
            </a:r>
            <a:r>
              <a:rPr lang="es-ES" dirty="0">
                <a:solidFill>
                  <a:schemeClr val="accent1"/>
                </a:solidFill>
              </a:rPr>
              <a:t>(una vez completado el ciclo de vida de los lepidópteros).</a:t>
            </a:r>
          </a:p>
          <a:p>
            <a:pPr lvl="1" algn="just"/>
            <a:endParaRPr lang="es-ES" dirty="0">
              <a:solidFill>
                <a:schemeClr val="accent1"/>
              </a:solidFill>
            </a:endParaRPr>
          </a:p>
          <a:p>
            <a:endParaRPr lang="es-ES" dirty="0"/>
          </a:p>
        </p:txBody>
      </p:sp>
      <p:pic>
        <p:nvPicPr>
          <p:cNvPr id="4" name="Imagen 3">
            <a:extLst>
              <a:ext uri="{FF2B5EF4-FFF2-40B4-BE49-F238E27FC236}">
                <a16:creationId xmlns:a16="http://schemas.microsoft.com/office/drawing/2014/main" id="{94F4EC44-80FE-9825-9565-57B8C2EC7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981084535"/>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A65B23-0C85-4799-AF71-6449A9D90894}"/>
              </a:ext>
            </a:extLst>
          </p:cNvPr>
          <p:cNvSpPr>
            <a:spLocks noGrp="1"/>
          </p:cNvSpPr>
          <p:nvPr>
            <p:ph type="title"/>
          </p:nvPr>
        </p:nvSpPr>
        <p:spPr>
          <a:xfrm>
            <a:off x="1467908" y="104862"/>
            <a:ext cx="10097504" cy="1009475"/>
          </a:xfrm>
        </p:spPr>
        <p:txBody>
          <a:bodyPr>
            <a:noAutofit/>
          </a:bodyPr>
          <a:lstStyle/>
          <a:p>
            <a:pPr algn="ctr"/>
            <a:r>
              <a:rPr lang="es-ES" sz="3600" b="1" dirty="0"/>
              <a:t>Requisitos establecimiento de Islas de Biodiversidad en Pastos o Siega sostenible (P2) </a:t>
            </a:r>
            <a:endParaRPr lang="es-ES" sz="3600" dirty="0"/>
          </a:p>
        </p:txBody>
      </p:sp>
      <p:sp>
        <p:nvSpPr>
          <p:cNvPr id="3" name="Marcador de contenido 2">
            <a:extLst>
              <a:ext uri="{FF2B5EF4-FFF2-40B4-BE49-F238E27FC236}">
                <a16:creationId xmlns:a16="http://schemas.microsoft.com/office/drawing/2014/main" id="{08F88709-BD3C-4EFE-8EA1-A9217AB84D27}"/>
              </a:ext>
            </a:extLst>
          </p:cNvPr>
          <p:cNvSpPr>
            <a:spLocks noGrp="1"/>
          </p:cNvSpPr>
          <p:nvPr>
            <p:ph idx="1"/>
          </p:nvPr>
        </p:nvSpPr>
        <p:spPr>
          <a:xfrm>
            <a:off x="1467908" y="1447712"/>
            <a:ext cx="10201198" cy="4179006"/>
          </a:xfrm>
        </p:spPr>
        <p:txBody>
          <a:bodyPr>
            <a:normAutofit/>
          </a:bodyPr>
          <a:lstStyle/>
          <a:p>
            <a:pPr marL="457200" lvl="1" indent="-457200" algn="just">
              <a:buNone/>
            </a:pPr>
            <a:r>
              <a:rPr lang="es-ES" b="1" u="sng" dirty="0">
                <a:solidFill>
                  <a:schemeClr val="accent1"/>
                </a:solidFill>
              </a:rPr>
              <a:t>2. Siega Sostenible</a:t>
            </a:r>
            <a:r>
              <a:rPr lang="es-ES" dirty="0">
                <a:solidFill>
                  <a:schemeClr val="accent1"/>
                </a:solidFill>
              </a:rPr>
              <a:t>:</a:t>
            </a:r>
          </a:p>
          <a:p>
            <a:pPr lvl="1" algn="just"/>
            <a:r>
              <a:rPr lang="es-ES" dirty="0">
                <a:solidFill>
                  <a:schemeClr val="accent1"/>
                </a:solidFill>
              </a:rPr>
              <a:t>Se establecen dos posibles periodos de no aprovechamiento de las superficies de pastos objeto de siega:</a:t>
            </a:r>
          </a:p>
          <a:p>
            <a:pPr marL="457200" lvl="1" indent="0" algn="just">
              <a:buNone/>
            </a:pPr>
            <a:r>
              <a:rPr lang="es-ES" dirty="0">
                <a:solidFill>
                  <a:schemeClr val="accent1"/>
                </a:solidFill>
              </a:rPr>
              <a:t>	a) del 1 de mayo al 30 de junio</a:t>
            </a:r>
          </a:p>
          <a:p>
            <a:pPr marL="457200" lvl="1" indent="0" algn="just">
              <a:buNone/>
            </a:pPr>
            <a:r>
              <a:rPr lang="es-ES" dirty="0">
                <a:solidFill>
                  <a:schemeClr val="accent1"/>
                </a:solidFill>
              </a:rPr>
              <a:t>	b) del 1 de julio al 31 de agosto</a:t>
            </a:r>
          </a:p>
          <a:p>
            <a:pPr lvl="1" algn="just"/>
            <a:r>
              <a:rPr lang="es-ES" dirty="0">
                <a:solidFill>
                  <a:schemeClr val="accent1"/>
                </a:solidFill>
              </a:rPr>
              <a:t>La persona beneficiaria elegirá a cuál de estos dos periodos de no aprovechamiento se acoge.</a:t>
            </a:r>
          </a:p>
          <a:p>
            <a:pPr lvl="1" algn="just"/>
            <a:r>
              <a:rPr lang="es-ES" dirty="0">
                <a:solidFill>
                  <a:schemeClr val="accent1"/>
                </a:solidFill>
              </a:rPr>
              <a:t>Las siegas que se realicen fuera del periodo elegido, no podrán superar la frecuencia de 3 cortes anuales.</a:t>
            </a:r>
          </a:p>
          <a:p>
            <a:pPr lvl="1" algn="just"/>
            <a:r>
              <a:rPr lang="es-ES" dirty="0">
                <a:solidFill>
                  <a:schemeClr val="accent1"/>
                </a:solidFill>
              </a:rPr>
              <a:t>Se debe realizar, al menos, una actividad de siega para producción.</a:t>
            </a:r>
          </a:p>
          <a:p>
            <a:pPr lvl="1"/>
            <a:endParaRPr lang="es-ES" dirty="0"/>
          </a:p>
          <a:p>
            <a:pPr lvl="1" algn="just"/>
            <a:endParaRPr lang="es-ES" dirty="0">
              <a:solidFill>
                <a:schemeClr val="accent1"/>
              </a:solidFill>
            </a:endParaRPr>
          </a:p>
          <a:p>
            <a:pPr lvl="1"/>
            <a:endParaRPr lang="es-ES" dirty="0"/>
          </a:p>
          <a:p>
            <a:pPr lvl="1"/>
            <a:endParaRPr lang="es-ES" dirty="0"/>
          </a:p>
        </p:txBody>
      </p:sp>
      <p:pic>
        <p:nvPicPr>
          <p:cNvPr id="4" name="Imagen 3">
            <a:extLst>
              <a:ext uri="{FF2B5EF4-FFF2-40B4-BE49-F238E27FC236}">
                <a16:creationId xmlns:a16="http://schemas.microsoft.com/office/drawing/2014/main" id="{1B524021-EE79-0843-0434-4117A247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727357371"/>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3ED8AF-0B1F-4167-ABBE-E8D453A8B57E}"/>
              </a:ext>
            </a:extLst>
          </p:cNvPr>
          <p:cNvSpPr>
            <a:spLocks noGrp="1"/>
          </p:cNvSpPr>
          <p:nvPr>
            <p:ph type="title"/>
          </p:nvPr>
        </p:nvSpPr>
        <p:spPr>
          <a:xfrm>
            <a:off x="1735740" y="0"/>
            <a:ext cx="9397624" cy="984537"/>
          </a:xfrm>
        </p:spPr>
        <p:txBody>
          <a:bodyPr>
            <a:normAutofit/>
          </a:bodyPr>
          <a:lstStyle/>
          <a:p>
            <a:pPr algn="ctr"/>
            <a:r>
              <a:rPr lang="es-ES" sz="3600" b="1" dirty="0">
                <a:effectLst>
                  <a:outerShdw blurRad="38100" dist="38100" dir="2700000" algn="tl">
                    <a:srgbClr val="000000">
                      <a:alpha val="43137"/>
                    </a:srgbClr>
                  </a:outerShdw>
                </a:effectLst>
              </a:rPr>
              <a:t>Rotación de Cultivos con Especies Mejorantes (P3)</a:t>
            </a:r>
          </a:p>
        </p:txBody>
      </p:sp>
      <p:pic>
        <p:nvPicPr>
          <p:cNvPr id="5" name="Marcador de contenido 4">
            <a:extLst>
              <a:ext uri="{FF2B5EF4-FFF2-40B4-BE49-F238E27FC236}">
                <a16:creationId xmlns:a16="http://schemas.microsoft.com/office/drawing/2014/main" id="{451232B4-3D87-4D36-838A-4993ACF983EF}"/>
              </a:ext>
            </a:extLst>
          </p:cNvPr>
          <p:cNvPicPr>
            <a:picLocks noGrp="1"/>
          </p:cNvPicPr>
          <p:nvPr>
            <p:ph idx="1"/>
          </p:nvPr>
        </p:nvPicPr>
        <p:blipFill rotWithShape="1">
          <a:blip r:embed="rId4"/>
          <a:srcRect l="42790" t="45318" r="30788" b="28345"/>
          <a:stretch/>
        </p:blipFill>
        <p:spPr bwMode="auto">
          <a:xfrm>
            <a:off x="6293038" y="1513738"/>
            <a:ext cx="4717985" cy="3830523"/>
          </a:xfrm>
          <a:prstGeom prst="rect">
            <a:avLst/>
          </a:prstGeom>
          <a:ln>
            <a:noFill/>
          </a:ln>
          <a:extLst>
            <a:ext uri="{53640926-AAD7-44D8-BBD7-CCE9431645EC}">
              <a14:shadowObscured xmlns:a14="http://schemas.microsoft.com/office/drawing/2010/main"/>
            </a:ext>
          </a:extLst>
        </p:spPr>
      </p:pic>
      <p:sp>
        <p:nvSpPr>
          <p:cNvPr id="4" name="Marcador de texto 3">
            <a:extLst>
              <a:ext uri="{FF2B5EF4-FFF2-40B4-BE49-F238E27FC236}">
                <a16:creationId xmlns:a16="http://schemas.microsoft.com/office/drawing/2014/main" id="{1F24244A-B4B8-4010-BBEB-2E76E7E6AB6D}"/>
              </a:ext>
            </a:extLst>
          </p:cNvPr>
          <p:cNvSpPr>
            <a:spLocks noGrp="1"/>
          </p:cNvSpPr>
          <p:nvPr>
            <p:ph type="body" sz="half" idx="2"/>
          </p:nvPr>
        </p:nvSpPr>
        <p:spPr>
          <a:xfrm>
            <a:off x="1391875" y="2146446"/>
            <a:ext cx="4526262" cy="3962025"/>
          </a:xfrm>
        </p:spPr>
        <p:txBody>
          <a:bodyPr>
            <a:normAutofit/>
          </a:bodyPr>
          <a:lstStyle/>
          <a:p>
            <a:pPr algn="just"/>
            <a:r>
              <a:rPr lang="es-ES" sz="2600" dirty="0">
                <a:solidFill>
                  <a:schemeClr val="accent1"/>
                </a:solidFill>
              </a:rPr>
              <a:t>El objetivo de esta es la </a:t>
            </a:r>
            <a:r>
              <a:rPr lang="es-ES" sz="2600" b="1" dirty="0">
                <a:solidFill>
                  <a:schemeClr val="accent1"/>
                </a:solidFill>
              </a:rPr>
              <a:t>preservación del medio ambiente</a:t>
            </a:r>
            <a:r>
              <a:rPr lang="es-ES" sz="2600" dirty="0">
                <a:solidFill>
                  <a:schemeClr val="accent1"/>
                </a:solidFill>
              </a:rPr>
              <a:t>, en particular, la </a:t>
            </a:r>
            <a:r>
              <a:rPr lang="es-ES" sz="2600" b="1" dirty="0">
                <a:solidFill>
                  <a:schemeClr val="accent1"/>
                </a:solidFill>
              </a:rPr>
              <a:t>mejora de la gestión y la conservación de la calidad de los suelos</a:t>
            </a:r>
            <a:r>
              <a:rPr lang="es-ES" sz="2600" dirty="0">
                <a:solidFill>
                  <a:schemeClr val="accent1"/>
                </a:solidFill>
              </a:rPr>
              <a:t>, así como de la</a:t>
            </a:r>
            <a:r>
              <a:rPr lang="es-ES" sz="2600" b="1" dirty="0">
                <a:solidFill>
                  <a:schemeClr val="accent1"/>
                </a:solidFill>
              </a:rPr>
              <a:t> calidad del agua</a:t>
            </a:r>
            <a:endParaRPr lang="es-ES" sz="2600" dirty="0">
              <a:solidFill>
                <a:schemeClr val="accent1"/>
              </a:solidFill>
            </a:endParaRPr>
          </a:p>
        </p:txBody>
      </p:sp>
      <p:pic>
        <p:nvPicPr>
          <p:cNvPr id="3" name="Imagen 2">
            <a:extLst>
              <a:ext uri="{FF2B5EF4-FFF2-40B4-BE49-F238E27FC236}">
                <a16:creationId xmlns:a16="http://schemas.microsoft.com/office/drawing/2014/main" id="{E46DF315-49DC-9C98-711C-5C013116B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2408711274"/>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D13B1-50A4-40E3-9CC0-E08C56FAB986}"/>
              </a:ext>
            </a:extLst>
          </p:cNvPr>
          <p:cNvSpPr>
            <a:spLocks noGrp="1"/>
          </p:cNvSpPr>
          <p:nvPr>
            <p:ph type="title"/>
          </p:nvPr>
        </p:nvSpPr>
        <p:spPr>
          <a:xfrm>
            <a:off x="592947" y="331661"/>
            <a:ext cx="11375652" cy="824917"/>
          </a:xfrm>
        </p:spPr>
        <p:txBody>
          <a:bodyPr>
            <a:noAutofit/>
          </a:bodyPr>
          <a:lstStyle/>
          <a:p>
            <a:pPr algn="ctr"/>
            <a:r>
              <a:rPr lang="es-ES" sz="3600" b="1" dirty="0"/>
              <a:t>Requisitos Rotación de Cultivos con Especies Mejorantes (P3) </a:t>
            </a:r>
          </a:p>
        </p:txBody>
      </p:sp>
      <p:sp>
        <p:nvSpPr>
          <p:cNvPr id="3" name="Marcador de contenido 2">
            <a:extLst>
              <a:ext uri="{FF2B5EF4-FFF2-40B4-BE49-F238E27FC236}">
                <a16:creationId xmlns:a16="http://schemas.microsoft.com/office/drawing/2014/main" id="{7014B4E8-B996-4C73-84AF-77B3C3D488AD}"/>
              </a:ext>
            </a:extLst>
          </p:cNvPr>
          <p:cNvSpPr>
            <a:spLocks noGrp="1"/>
          </p:cNvSpPr>
          <p:nvPr>
            <p:ph idx="1"/>
          </p:nvPr>
        </p:nvSpPr>
        <p:spPr>
          <a:xfrm>
            <a:off x="1175461" y="1633319"/>
            <a:ext cx="10210625" cy="4652690"/>
          </a:xfrm>
        </p:spPr>
        <p:txBody>
          <a:bodyPr>
            <a:normAutofit/>
          </a:bodyPr>
          <a:lstStyle/>
          <a:p>
            <a:pPr algn="just"/>
            <a:r>
              <a:rPr lang="es-ES" sz="2400" b="1" dirty="0">
                <a:solidFill>
                  <a:schemeClr val="accent1"/>
                </a:solidFill>
              </a:rPr>
              <a:t>Rotación</a:t>
            </a:r>
            <a:r>
              <a:rPr lang="es-ES" sz="2400" dirty="0">
                <a:solidFill>
                  <a:schemeClr val="accent1"/>
                </a:solidFill>
              </a:rPr>
              <a:t>, en al menos, un </a:t>
            </a:r>
            <a:r>
              <a:rPr lang="es-ES" sz="2400" b="1" dirty="0">
                <a:solidFill>
                  <a:schemeClr val="accent1"/>
                </a:solidFill>
              </a:rPr>
              <a:t>50%</a:t>
            </a:r>
            <a:r>
              <a:rPr lang="es-ES" sz="2400" dirty="0">
                <a:solidFill>
                  <a:schemeClr val="accent1"/>
                </a:solidFill>
              </a:rPr>
              <a:t> de la superficie acogida a esta práctica</a:t>
            </a:r>
          </a:p>
          <a:p>
            <a:pPr algn="just"/>
            <a:r>
              <a:rPr lang="es-ES" sz="2400" dirty="0">
                <a:solidFill>
                  <a:schemeClr val="accent1"/>
                </a:solidFill>
              </a:rPr>
              <a:t>Los cultivos secundarios se considerarán a efectos de la rotación</a:t>
            </a:r>
          </a:p>
          <a:p>
            <a:pPr algn="just"/>
            <a:r>
              <a:rPr lang="es-ES" sz="2400" dirty="0">
                <a:solidFill>
                  <a:schemeClr val="accent1"/>
                </a:solidFill>
              </a:rPr>
              <a:t>Al menos </a:t>
            </a:r>
            <a:r>
              <a:rPr lang="es-ES" sz="2400" b="1" dirty="0">
                <a:solidFill>
                  <a:schemeClr val="accent1"/>
                </a:solidFill>
              </a:rPr>
              <a:t>10% de la superficie con especies mejorantes</a:t>
            </a:r>
            <a:r>
              <a:rPr lang="es-ES" sz="2400" dirty="0">
                <a:solidFill>
                  <a:schemeClr val="accent1"/>
                </a:solidFill>
              </a:rPr>
              <a:t>, de las cuales, al menos, la mitad </a:t>
            </a:r>
            <a:r>
              <a:rPr lang="es-ES" sz="2400" b="1" dirty="0">
                <a:solidFill>
                  <a:schemeClr val="accent1"/>
                </a:solidFill>
              </a:rPr>
              <a:t>(5%) deben ser leguminosas</a:t>
            </a:r>
          </a:p>
          <a:p>
            <a:pPr algn="just"/>
            <a:r>
              <a:rPr lang="es-ES" sz="2400" b="1" dirty="0">
                <a:solidFill>
                  <a:schemeClr val="accent1"/>
                </a:solidFill>
              </a:rPr>
              <a:t>Después de leguminosa no puede ir barbecho </a:t>
            </a:r>
            <a:r>
              <a:rPr lang="es-ES" sz="2400" dirty="0">
                <a:solidFill>
                  <a:schemeClr val="accent1"/>
                </a:solidFill>
              </a:rPr>
              <a:t>en la campaña siguiente</a:t>
            </a:r>
          </a:p>
          <a:p>
            <a:pPr algn="just"/>
            <a:r>
              <a:rPr lang="es-ES" sz="2400" b="1" dirty="0">
                <a:solidFill>
                  <a:schemeClr val="accent1"/>
                </a:solidFill>
              </a:rPr>
              <a:t>Para superficies inferiores a 10 ha</a:t>
            </a:r>
            <a:r>
              <a:rPr lang="es-ES" sz="2400" dirty="0">
                <a:solidFill>
                  <a:schemeClr val="accent1"/>
                </a:solidFill>
              </a:rPr>
              <a:t>, bastará con: </a:t>
            </a:r>
          </a:p>
          <a:p>
            <a:pPr lvl="1" algn="just"/>
            <a:r>
              <a:rPr lang="es-ES" b="1" dirty="0">
                <a:solidFill>
                  <a:schemeClr val="accent1"/>
                </a:solidFill>
              </a:rPr>
              <a:t>Cumplir la rotación</a:t>
            </a:r>
          </a:p>
          <a:p>
            <a:pPr lvl="1" algn="just"/>
            <a:r>
              <a:rPr lang="es-ES" b="1" dirty="0">
                <a:solidFill>
                  <a:schemeClr val="accent1"/>
                </a:solidFill>
              </a:rPr>
              <a:t>Diversificar</a:t>
            </a:r>
            <a:r>
              <a:rPr lang="es-ES" dirty="0">
                <a:solidFill>
                  <a:schemeClr val="accent1"/>
                </a:solidFill>
              </a:rPr>
              <a:t> (mínimo 2 cultivos diferentes sin que el principal suponga más del 75%)</a:t>
            </a:r>
          </a:p>
          <a:p>
            <a:endParaRPr lang="es-ES" dirty="0"/>
          </a:p>
        </p:txBody>
      </p:sp>
      <p:pic>
        <p:nvPicPr>
          <p:cNvPr id="4" name="Imagen 3">
            <a:extLst>
              <a:ext uri="{FF2B5EF4-FFF2-40B4-BE49-F238E27FC236}">
                <a16:creationId xmlns:a16="http://schemas.microsoft.com/office/drawing/2014/main" id="{AAC045BD-CA44-EA0E-A180-53B43ED83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236297331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E290AD11-3BC4-618C-D646-FC6C990F751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B023C40-E79A-6211-5CC8-0DAD8C8CAD1E}"/>
              </a:ext>
            </a:extLst>
          </p:cNvPr>
          <p:cNvSpPr>
            <a:spLocks noGrp="1"/>
          </p:cNvSpPr>
          <p:nvPr>
            <p:ph type="title"/>
          </p:nvPr>
        </p:nvSpPr>
        <p:spPr>
          <a:xfrm>
            <a:off x="805544" y="420461"/>
            <a:ext cx="11560628" cy="824917"/>
          </a:xfrm>
        </p:spPr>
        <p:txBody>
          <a:bodyPr>
            <a:noAutofit/>
          </a:bodyPr>
          <a:lstStyle/>
          <a:p>
            <a:pPr algn="ctr"/>
            <a:r>
              <a:rPr lang="es-ES" sz="3600" b="1" dirty="0"/>
              <a:t>Requisitos Rotación de Cultivos con Especies Mejorantes (P3) </a:t>
            </a:r>
          </a:p>
        </p:txBody>
      </p:sp>
      <p:sp>
        <p:nvSpPr>
          <p:cNvPr id="3" name="Marcador de contenido 2">
            <a:extLst>
              <a:ext uri="{FF2B5EF4-FFF2-40B4-BE49-F238E27FC236}">
                <a16:creationId xmlns:a16="http://schemas.microsoft.com/office/drawing/2014/main" id="{07122FC2-31F3-F0EA-8000-1C6FE16D7AB1}"/>
              </a:ext>
            </a:extLst>
          </p:cNvPr>
          <p:cNvSpPr>
            <a:spLocks noGrp="1"/>
          </p:cNvSpPr>
          <p:nvPr>
            <p:ph idx="1"/>
          </p:nvPr>
        </p:nvSpPr>
        <p:spPr>
          <a:xfrm>
            <a:off x="1175461" y="1633319"/>
            <a:ext cx="10210625" cy="4652690"/>
          </a:xfrm>
        </p:spPr>
        <p:txBody>
          <a:bodyPr>
            <a:normAutofit/>
          </a:bodyPr>
          <a:lstStyle/>
          <a:p>
            <a:endParaRPr lang="es-ES" dirty="0"/>
          </a:p>
          <a:p>
            <a:pPr algn="just"/>
            <a:r>
              <a:rPr lang="es-ES" sz="2400" dirty="0">
                <a:solidFill>
                  <a:schemeClr val="accent1"/>
                </a:solidFill>
              </a:rPr>
              <a:t>En secano, en las </a:t>
            </a:r>
            <a:r>
              <a:rPr lang="es-ES" sz="2400" b="1" dirty="0">
                <a:solidFill>
                  <a:schemeClr val="accent1"/>
                </a:solidFill>
              </a:rPr>
              <a:t>“Zonas Áridas”</a:t>
            </a:r>
            <a:r>
              <a:rPr lang="es-ES" sz="2400" dirty="0">
                <a:solidFill>
                  <a:schemeClr val="accent1"/>
                </a:solidFill>
              </a:rPr>
              <a:t>,</a:t>
            </a:r>
            <a:r>
              <a:rPr lang="es-ES" sz="2400" b="1" dirty="0">
                <a:solidFill>
                  <a:schemeClr val="accent1"/>
                </a:solidFill>
              </a:rPr>
              <a:t> </a:t>
            </a:r>
            <a:r>
              <a:rPr lang="es-ES" sz="2400" dirty="0">
                <a:solidFill>
                  <a:schemeClr val="accent1"/>
                </a:solidFill>
              </a:rPr>
              <a:t>(comarcas incluidas en el anexo XVI con media de precipitación en los últimos 10 años inferior a 400 mm), aunque el porcentaje de mejorantes debe seguir siendo el 10% de la superficie acogida a la práctica, el porcentaje de leguminosas se puede reducir hasta el 2,5%.</a:t>
            </a:r>
          </a:p>
          <a:p>
            <a:pPr algn="just"/>
            <a:r>
              <a:rPr lang="es-ES" sz="2400" dirty="0">
                <a:solidFill>
                  <a:schemeClr val="accent1"/>
                </a:solidFill>
              </a:rPr>
              <a:t>En el anexo XVI, se incluye la comarca “Mancha” de Albacete, con una precipitación media de los últimos 10 años inferior a 400 </a:t>
            </a:r>
            <a:r>
              <a:rPr lang="es-ES" sz="2400" dirty="0" err="1">
                <a:solidFill>
                  <a:schemeClr val="accent1"/>
                </a:solidFill>
              </a:rPr>
              <a:t>mm.</a:t>
            </a:r>
            <a:endParaRPr lang="es-ES" sz="2400" dirty="0">
              <a:solidFill>
                <a:schemeClr val="accent1"/>
              </a:solidFill>
            </a:endParaRPr>
          </a:p>
        </p:txBody>
      </p:sp>
      <p:pic>
        <p:nvPicPr>
          <p:cNvPr id="4" name="Imagen 3">
            <a:extLst>
              <a:ext uri="{FF2B5EF4-FFF2-40B4-BE49-F238E27FC236}">
                <a16:creationId xmlns:a16="http://schemas.microsoft.com/office/drawing/2014/main" id="{3FDF8C43-24C8-B291-5578-78ACC26E6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 y="5620725"/>
            <a:ext cx="1773331" cy="1142025"/>
          </a:xfrm>
          <a:prstGeom prst="rect">
            <a:avLst/>
          </a:prstGeom>
        </p:spPr>
      </p:pic>
    </p:spTree>
    <p:extLst>
      <p:ext uri="{BB962C8B-B14F-4D97-AF65-F5344CB8AC3E}">
        <p14:creationId xmlns:p14="http://schemas.microsoft.com/office/powerpoint/2010/main" val="97714172"/>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82A16-F0CC-426D-B48C-6E080E82A3F8}"/>
              </a:ext>
            </a:extLst>
          </p:cNvPr>
          <p:cNvSpPr>
            <a:spLocks noGrp="1"/>
          </p:cNvSpPr>
          <p:nvPr>
            <p:ph type="title"/>
          </p:nvPr>
        </p:nvSpPr>
        <p:spPr>
          <a:xfrm>
            <a:off x="1290377" y="40114"/>
            <a:ext cx="9550748" cy="732639"/>
          </a:xfrm>
        </p:spPr>
        <p:txBody>
          <a:bodyPr>
            <a:normAutofit/>
          </a:bodyPr>
          <a:lstStyle/>
          <a:p>
            <a:pPr algn="ctr"/>
            <a:r>
              <a:rPr lang="es-ES" b="1" dirty="0"/>
              <a:t>Especies Mejorantes</a:t>
            </a:r>
          </a:p>
        </p:txBody>
      </p:sp>
      <p:pic>
        <p:nvPicPr>
          <p:cNvPr id="4" name="Marcador de contenido 3">
            <a:extLst>
              <a:ext uri="{FF2B5EF4-FFF2-40B4-BE49-F238E27FC236}">
                <a16:creationId xmlns:a16="http://schemas.microsoft.com/office/drawing/2014/main" id="{A92C6D52-46A3-4FC8-BC64-6F6A9F9DA8E2}"/>
              </a:ext>
            </a:extLst>
          </p:cNvPr>
          <p:cNvPicPr>
            <a:picLocks noGrp="1"/>
          </p:cNvPicPr>
          <p:nvPr>
            <p:ph idx="1"/>
          </p:nvPr>
        </p:nvPicPr>
        <p:blipFill rotWithShape="1">
          <a:blip r:embed="rId4"/>
          <a:srcRect l="23812" t="15365" r="24683" b="12520"/>
          <a:stretch/>
        </p:blipFill>
        <p:spPr bwMode="auto">
          <a:xfrm>
            <a:off x="2202043" y="859451"/>
            <a:ext cx="7675382" cy="4255474"/>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EB89C79D-B523-6954-D655-9DA5EB499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
        <p:nvSpPr>
          <p:cNvPr id="5" name="CuadroTexto 4">
            <a:extLst>
              <a:ext uri="{FF2B5EF4-FFF2-40B4-BE49-F238E27FC236}">
                <a16:creationId xmlns:a16="http://schemas.microsoft.com/office/drawing/2014/main" id="{1DE26F0A-0748-2528-BB42-245C893F5F78}"/>
              </a:ext>
            </a:extLst>
          </p:cNvPr>
          <p:cNvSpPr txBox="1"/>
          <p:nvPr/>
        </p:nvSpPr>
        <p:spPr>
          <a:xfrm>
            <a:off x="2447925" y="5201623"/>
            <a:ext cx="8846957" cy="369332"/>
          </a:xfrm>
          <a:prstGeom prst="rect">
            <a:avLst/>
          </a:prstGeom>
          <a:noFill/>
        </p:spPr>
        <p:txBody>
          <a:bodyPr wrap="square" rtlCol="0">
            <a:spAutoFit/>
          </a:bodyPr>
          <a:lstStyle/>
          <a:p>
            <a:r>
              <a:rPr lang="es-ES" dirty="0"/>
              <a:t>A este listado se añade la Adormidera tras la aplicación del RD 916/2025</a:t>
            </a:r>
          </a:p>
        </p:txBody>
      </p:sp>
    </p:spTree>
    <p:extLst>
      <p:ext uri="{BB962C8B-B14F-4D97-AF65-F5344CB8AC3E}">
        <p14:creationId xmlns:p14="http://schemas.microsoft.com/office/powerpoint/2010/main" val="2110431327"/>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89AB57-9E3E-4C95-99A7-6388672E18ED}"/>
              </a:ext>
            </a:extLst>
          </p:cNvPr>
          <p:cNvSpPr>
            <a:spLocks noGrp="1"/>
          </p:cNvSpPr>
          <p:nvPr>
            <p:ph type="title"/>
          </p:nvPr>
        </p:nvSpPr>
        <p:spPr>
          <a:xfrm>
            <a:off x="2601685" y="284761"/>
            <a:ext cx="7173685" cy="446568"/>
          </a:xfrm>
        </p:spPr>
        <p:txBody>
          <a:bodyPr>
            <a:noAutofit/>
          </a:bodyPr>
          <a:lstStyle/>
          <a:p>
            <a:pPr algn="ctr"/>
            <a:r>
              <a:rPr lang="es-ES" sz="4000" b="1" dirty="0">
                <a:effectLst>
                  <a:outerShdw blurRad="38100" dist="38100" dir="2700000" algn="tl">
                    <a:srgbClr val="000000">
                      <a:alpha val="43137"/>
                    </a:srgbClr>
                  </a:outerShdw>
                </a:effectLst>
              </a:rPr>
              <a:t>Siembra Directa (P4)</a:t>
            </a:r>
          </a:p>
        </p:txBody>
      </p:sp>
      <p:pic>
        <p:nvPicPr>
          <p:cNvPr id="5" name="Marcador de contenido 4">
            <a:extLst>
              <a:ext uri="{FF2B5EF4-FFF2-40B4-BE49-F238E27FC236}">
                <a16:creationId xmlns:a16="http://schemas.microsoft.com/office/drawing/2014/main" id="{2013FF2E-80F1-4B45-A681-A4DAAB81D03A}"/>
              </a:ext>
            </a:extLst>
          </p:cNvPr>
          <p:cNvPicPr>
            <a:picLocks noGrp="1"/>
          </p:cNvPicPr>
          <p:nvPr>
            <p:ph idx="1"/>
          </p:nvPr>
        </p:nvPicPr>
        <p:blipFill rotWithShape="1">
          <a:blip r:embed="rId4"/>
          <a:srcRect l="48746" t="59980" r="33772" b="19927"/>
          <a:stretch>
            <a:fillRect/>
          </a:stretch>
        </p:blipFill>
        <p:spPr bwMode="auto">
          <a:xfrm>
            <a:off x="7129513" y="1025164"/>
            <a:ext cx="4567187" cy="4714961"/>
          </a:xfrm>
          <a:prstGeom prst="rect">
            <a:avLst/>
          </a:prstGeom>
          <a:ln>
            <a:noFill/>
          </a:ln>
          <a:extLst>
            <a:ext uri="{53640926-AAD7-44D8-BBD7-CCE9431645EC}">
              <a14:shadowObscured xmlns:a14="http://schemas.microsoft.com/office/drawing/2010/main"/>
            </a:ext>
          </a:extLst>
        </p:spPr>
      </p:pic>
      <p:sp>
        <p:nvSpPr>
          <p:cNvPr id="4" name="Marcador de texto 3">
            <a:extLst>
              <a:ext uri="{FF2B5EF4-FFF2-40B4-BE49-F238E27FC236}">
                <a16:creationId xmlns:a16="http://schemas.microsoft.com/office/drawing/2014/main" id="{0029A3CD-726F-4550-A37D-86846FA04391}"/>
              </a:ext>
            </a:extLst>
          </p:cNvPr>
          <p:cNvSpPr>
            <a:spLocks noGrp="1"/>
          </p:cNvSpPr>
          <p:nvPr>
            <p:ph type="body" sz="half" idx="2"/>
          </p:nvPr>
        </p:nvSpPr>
        <p:spPr>
          <a:xfrm>
            <a:off x="1296458" y="1071519"/>
            <a:ext cx="5047880" cy="4714961"/>
          </a:xfrm>
        </p:spPr>
        <p:txBody>
          <a:bodyPr>
            <a:noAutofit/>
          </a:bodyPr>
          <a:lstStyle/>
          <a:p>
            <a:pPr algn="just"/>
            <a:r>
              <a:rPr lang="es-ES" sz="1900" dirty="0">
                <a:solidFill>
                  <a:schemeClr val="accent1"/>
                </a:solidFill>
              </a:rPr>
              <a:t>El </a:t>
            </a:r>
            <a:r>
              <a:rPr lang="es-ES" sz="1900" b="1" dirty="0">
                <a:solidFill>
                  <a:schemeClr val="accent1"/>
                </a:solidFill>
              </a:rPr>
              <a:t>objetivo es mejorar la estructura de los suelos</a:t>
            </a:r>
            <a:r>
              <a:rPr lang="es-ES" sz="1900" dirty="0">
                <a:solidFill>
                  <a:schemeClr val="accent1"/>
                </a:solidFill>
              </a:rPr>
              <a:t>, </a:t>
            </a:r>
            <a:r>
              <a:rPr lang="es-ES" sz="1900" b="1" dirty="0">
                <a:solidFill>
                  <a:schemeClr val="accent1"/>
                </a:solidFill>
              </a:rPr>
              <a:t>reducir la erosión y la desertificación</a:t>
            </a:r>
            <a:r>
              <a:rPr lang="es-ES" sz="1900" dirty="0">
                <a:solidFill>
                  <a:schemeClr val="accent1"/>
                </a:solidFill>
              </a:rPr>
              <a:t>, al </a:t>
            </a:r>
            <a:r>
              <a:rPr lang="es-ES" sz="1900" b="1" dirty="0">
                <a:solidFill>
                  <a:schemeClr val="accent1"/>
                </a:solidFill>
              </a:rPr>
              <a:t>aumentar el contenido en carbono</a:t>
            </a:r>
            <a:r>
              <a:rPr lang="es-ES" sz="1900" dirty="0">
                <a:solidFill>
                  <a:schemeClr val="accent1"/>
                </a:solidFill>
              </a:rPr>
              <a:t> de los mismos, así como </a:t>
            </a:r>
            <a:r>
              <a:rPr lang="es-ES" sz="1900" b="1" dirty="0">
                <a:solidFill>
                  <a:schemeClr val="accent1"/>
                </a:solidFill>
              </a:rPr>
              <a:t>reducir las emisione</a:t>
            </a:r>
            <a:r>
              <a:rPr lang="es-ES" sz="1900" dirty="0">
                <a:solidFill>
                  <a:schemeClr val="accent1"/>
                </a:solidFill>
              </a:rPr>
              <a:t>s, con el fin último de hacer frente al cambio climático. </a:t>
            </a:r>
          </a:p>
          <a:p>
            <a:pPr algn="just"/>
            <a:r>
              <a:rPr lang="es-ES" sz="1900" dirty="0">
                <a:solidFill>
                  <a:schemeClr val="accent1"/>
                </a:solidFill>
              </a:rPr>
              <a:t>Por tanto, es una práctica en línea con dos grandes necesidades: </a:t>
            </a:r>
            <a:r>
              <a:rPr lang="es-ES" sz="1900" b="1" dirty="0">
                <a:solidFill>
                  <a:schemeClr val="accent1"/>
                </a:solidFill>
              </a:rPr>
              <a:t>minimizar las emisiones de Gases de Efecto Invernadero </a:t>
            </a:r>
            <a:r>
              <a:rPr lang="es-ES" sz="1900" dirty="0">
                <a:solidFill>
                  <a:schemeClr val="accent1"/>
                </a:solidFill>
              </a:rPr>
              <a:t>(GEI) y </a:t>
            </a:r>
            <a:r>
              <a:rPr lang="es-ES" sz="1900" b="1" dirty="0">
                <a:solidFill>
                  <a:schemeClr val="accent1"/>
                </a:solidFill>
              </a:rPr>
              <a:t>aumentar la capacidad de sumidero de carbono del suelo</a:t>
            </a:r>
            <a:r>
              <a:rPr lang="es-ES" sz="1900" dirty="0">
                <a:solidFill>
                  <a:schemeClr val="accent1"/>
                </a:solidFill>
              </a:rPr>
              <a:t>.</a:t>
            </a:r>
          </a:p>
          <a:p>
            <a:pPr algn="just"/>
            <a:r>
              <a:rPr lang="es-ES" sz="1900" dirty="0">
                <a:solidFill>
                  <a:schemeClr val="accent1"/>
                </a:solidFill>
              </a:rPr>
              <a:t> El logro de los objetivos de esta práctica está muy vinculado a que la misma se realice de </a:t>
            </a:r>
            <a:r>
              <a:rPr lang="es-ES" sz="1900" b="1" dirty="0">
                <a:solidFill>
                  <a:schemeClr val="accent1"/>
                </a:solidFill>
              </a:rPr>
              <a:t>forma plurianual</a:t>
            </a:r>
            <a:r>
              <a:rPr lang="es-ES" sz="1900" dirty="0">
                <a:solidFill>
                  <a:schemeClr val="accent1"/>
                </a:solidFill>
              </a:rPr>
              <a:t>, por ello se ha establecido un </a:t>
            </a:r>
            <a:r>
              <a:rPr lang="es-ES" sz="1900" b="1" dirty="0">
                <a:solidFill>
                  <a:schemeClr val="accent1"/>
                </a:solidFill>
              </a:rPr>
              <a:t>complemento adicional </a:t>
            </a:r>
            <a:r>
              <a:rPr lang="es-ES" sz="1900" dirty="0">
                <a:solidFill>
                  <a:schemeClr val="accent1"/>
                </a:solidFill>
              </a:rPr>
              <a:t>por realizarla sobre la misma superficie en años consecutivos. Dicho complemento tendrá una cuantía fija de </a:t>
            </a:r>
            <a:r>
              <a:rPr lang="es-ES" sz="1900" b="1" dirty="0">
                <a:solidFill>
                  <a:schemeClr val="accent1"/>
                </a:solidFill>
              </a:rPr>
              <a:t>25 €/ha </a:t>
            </a:r>
            <a:r>
              <a:rPr lang="es-ES" sz="1900" dirty="0">
                <a:solidFill>
                  <a:schemeClr val="accent1"/>
                </a:solidFill>
              </a:rPr>
              <a:t>que se sumará al importe de la ayuda.</a:t>
            </a:r>
          </a:p>
        </p:txBody>
      </p:sp>
      <p:pic>
        <p:nvPicPr>
          <p:cNvPr id="3" name="Imagen 2">
            <a:extLst>
              <a:ext uri="{FF2B5EF4-FFF2-40B4-BE49-F238E27FC236}">
                <a16:creationId xmlns:a16="http://schemas.microsoft.com/office/drawing/2014/main" id="{A6904F08-5D0D-0595-DD62-4F2C9FAC7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76271977"/>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D0D9210-01BC-4CCF-9040-F55A9ED68605}"/>
              </a:ext>
            </a:extLst>
          </p:cNvPr>
          <p:cNvSpPr>
            <a:spLocks noGrp="1"/>
          </p:cNvSpPr>
          <p:nvPr>
            <p:ph type="title"/>
          </p:nvPr>
        </p:nvSpPr>
        <p:spPr>
          <a:xfrm>
            <a:off x="1814453" y="487752"/>
            <a:ext cx="9267944" cy="774583"/>
          </a:xfrm>
        </p:spPr>
        <p:txBody>
          <a:bodyPr>
            <a:normAutofit/>
          </a:bodyPr>
          <a:lstStyle/>
          <a:p>
            <a:pPr algn="ctr"/>
            <a:r>
              <a:rPr lang="es-ES" b="1" dirty="0"/>
              <a:t>Requisitos Siembra Directa (P4)</a:t>
            </a:r>
          </a:p>
        </p:txBody>
      </p:sp>
      <p:sp>
        <p:nvSpPr>
          <p:cNvPr id="6" name="Marcador de contenido 5">
            <a:extLst>
              <a:ext uri="{FF2B5EF4-FFF2-40B4-BE49-F238E27FC236}">
                <a16:creationId xmlns:a16="http://schemas.microsoft.com/office/drawing/2014/main" id="{BBD66907-A84A-4488-B2EA-0A4B6AD7F3B7}"/>
              </a:ext>
            </a:extLst>
          </p:cNvPr>
          <p:cNvSpPr>
            <a:spLocks noGrp="1"/>
          </p:cNvSpPr>
          <p:nvPr>
            <p:ph idx="1"/>
          </p:nvPr>
        </p:nvSpPr>
        <p:spPr>
          <a:xfrm>
            <a:off x="1623953" y="1262335"/>
            <a:ext cx="9852406" cy="4657179"/>
          </a:xfrm>
        </p:spPr>
        <p:txBody>
          <a:bodyPr>
            <a:normAutofit lnSpcReduction="10000"/>
          </a:bodyPr>
          <a:lstStyle/>
          <a:p>
            <a:pPr algn="just"/>
            <a:endParaRPr lang="es-ES" dirty="0">
              <a:solidFill>
                <a:schemeClr val="accent1"/>
              </a:solidFill>
            </a:endParaRPr>
          </a:p>
          <a:p>
            <a:pPr algn="just"/>
            <a:r>
              <a:rPr lang="es-ES" sz="2600" b="1" dirty="0">
                <a:solidFill>
                  <a:schemeClr val="accent1"/>
                </a:solidFill>
              </a:rPr>
              <a:t>No laboreo y mantenimiento de los rastrojos sobre el terreno todo el año</a:t>
            </a:r>
            <a:r>
              <a:rPr lang="es-ES" sz="2600" dirty="0">
                <a:solidFill>
                  <a:schemeClr val="accent1"/>
                </a:solidFill>
              </a:rPr>
              <a:t>, en al menos, el </a:t>
            </a:r>
            <a:r>
              <a:rPr lang="es-ES" sz="2600" b="1" dirty="0">
                <a:solidFill>
                  <a:schemeClr val="accent1"/>
                </a:solidFill>
              </a:rPr>
              <a:t>40% de las tierras de cultivo.</a:t>
            </a:r>
          </a:p>
          <a:p>
            <a:pPr algn="just"/>
            <a:endParaRPr lang="es-ES" sz="2600" dirty="0">
              <a:solidFill>
                <a:schemeClr val="accent1"/>
              </a:solidFill>
            </a:endParaRPr>
          </a:p>
          <a:p>
            <a:pPr algn="just"/>
            <a:r>
              <a:rPr lang="es-ES" sz="2600" b="1" dirty="0">
                <a:solidFill>
                  <a:schemeClr val="accent1"/>
                </a:solidFill>
              </a:rPr>
              <a:t>Rotación en al menos, un 40% de la superficie acogida a esta práctica</a:t>
            </a:r>
            <a:r>
              <a:rPr lang="es-ES" sz="2600" dirty="0">
                <a:solidFill>
                  <a:schemeClr val="accent1"/>
                </a:solidFill>
              </a:rPr>
              <a:t>. Los cultivos secundarios también computan a efectos de rotación.</a:t>
            </a:r>
          </a:p>
          <a:p>
            <a:pPr algn="just"/>
            <a:endParaRPr lang="es-ES" sz="2600" dirty="0">
              <a:solidFill>
                <a:schemeClr val="accent1"/>
              </a:solidFill>
            </a:endParaRPr>
          </a:p>
          <a:p>
            <a:pPr algn="just"/>
            <a:r>
              <a:rPr lang="es-ES" sz="2600" dirty="0">
                <a:solidFill>
                  <a:schemeClr val="accent1"/>
                </a:solidFill>
              </a:rPr>
              <a:t>Se permite una labor vertical, según se define en la BCAM 6, siempre y cuando se mantenga el rastrojo sobre el suelo, de forma que éste esté cubierto durante todo el año.</a:t>
            </a:r>
          </a:p>
        </p:txBody>
      </p:sp>
      <p:pic>
        <p:nvPicPr>
          <p:cNvPr id="2" name="Imagen 1">
            <a:extLst>
              <a:ext uri="{FF2B5EF4-FFF2-40B4-BE49-F238E27FC236}">
                <a16:creationId xmlns:a16="http://schemas.microsoft.com/office/drawing/2014/main" id="{0424BB4F-2B30-F0FE-230D-A0AC9DBA2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3638167532"/>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BEEA47-42E7-46FC-842B-47BA5A09AF5F}"/>
              </a:ext>
            </a:extLst>
          </p:cNvPr>
          <p:cNvSpPr>
            <a:spLocks noGrp="1"/>
          </p:cNvSpPr>
          <p:nvPr>
            <p:ph type="title"/>
          </p:nvPr>
        </p:nvSpPr>
        <p:spPr>
          <a:xfrm>
            <a:off x="1458383" y="390525"/>
            <a:ext cx="9861833" cy="1059809"/>
          </a:xfrm>
        </p:spPr>
        <p:txBody>
          <a:bodyPr>
            <a:noAutofit/>
          </a:bodyPr>
          <a:lstStyle/>
          <a:p>
            <a:pPr algn="ctr"/>
            <a:r>
              <a:rPr lang="es-ES" sz="3600" b="1" dirty="0"/>
              <a:t>Requisitos Rotación de Cultivos con Especies Mejorantes (P3) y Siembra Directa (P4) en Regadío</a:t>
            </a:r>
          </a:p>
        </p:txBody>
      </p:sp>
      <p:sp>
        <p:nvSpPr>
          <p:cNvPr id="3" name="Marcador de contenido 2">
            <a:extLst>
              <a:ext uri="{FF2B5EF4-FFF2-40B4-BE49-F238E27FC236}">
                <a16:creationId xmlns:a16="http://schemas.microsoft.com/office/drawing/2014/main" id="{52172A0F-3EA5-4735-AEDC-9828B8348608}"/>
              </a:ext>
            </a:extLst>
          </p:cNvPr>
          <p:cNvSpPr>
            <a:spLocks noGrp="1"/>
          </p:cNvSpPr>
          <p:nvPr>
            <p:ph idx="1"/>
          </p:nvPr>
        </p:nvSpPr>
        <p:spPr>
          <a:xfrm>
            <a:off x="1305984" y="1884027"/>
            <a:ext cx="10342600" cy="3566611"/>
          </a:xfrm>
        </p:spPr>
        <p:txBody>
          <a:bodyPr>
            <a:normAutofit/>
          </a:bodyPr>
          <a:lstStyle/>
          <a:p>
            <a:pPr algn="just"/>
            <a:r>
              <a:rPr lang="es-ES" b="1" dirty="0">
                <a:solidFill>
                  <a:schemeClr val="accent1"/>
                </a:solidFill>
              </a:rPr>
              <a:t>No haber sido sancionado en firme por hacer uso ilegal del agua para riego</a:t>
            </a:r>
          </a:p>
          <a:p>
            <a:pPr algn="just"/>
            <a:r>
              <a:rPr lang="es-ES" b="1" dirty="0">
                <a:solidFill>
                  <a:schemeClr val="accent1"/>
                </a:solidFill>
              </a:rPr>
              <a:t>Disponer de un Plan de Abonado </a:t>
            </a:r>
            <a:r>
              <a:rPr lang="es-ES" dirty="0">
                <a:solidFill>
                  <a:schemeClr val="accent1"/>
                </a:solidFill>
              </a:rPr>
              <a:t>según la normativa para la nutrición sostenible en los suelos agrarios</a:t>
            </a:r>
          </a:p>
          <a:p>
            <a:pPr algn="just"/>
            <a:r>
              <a:rPr lang="es-ES" b="1" dirty="0">
                <a:solidFill>
                  <a:schemeClr val="accent1"/>
                </a:solidFill>
              </a:rPr>
              <a:t>Registrar las operaciones </a:t>
            </a:r>
            <a:r>
              <a:rPr lang="es-ES" dirty="0">
                <a:solidFill>
                  <a:schemeClr val="accent1"/>
                </a:solidFill>
              </a:rPr>
              <a:t>de aporte de Nutrientes, Materia orgánica y agua de riego en el Cuaderno de Explotación</a:t>
            </a:r>
          </a:p>
          <a:p>
            <a:pPr algn="just"/>
            <a:r>
              <a:rPr lang="es-ES" dirty="0">
                <a:solidFill>
                  <a:schemeClr val="accent1"/>
                </a:solidFill>
              </a:rPr>
              <a:t>Posibilidad de requisitos adicionales en explotaciones situadas en zonas vulnerables por la Directiva de nitratos (91/676/CEE)</a:t>
            </a:r>
          </a:p>
        </p:txBody>
      </p:sp>
      <p:pic>
        <p:nvPicPr>
          <p:cNvPr id="4" name="Imagen 3">
            <a:extLst>
              <a:ext uri="{FF2B5EF4-FFF2-40B4-BE49-F238E27FC236}">
                <a16:creationId xmlns:a16="http://schemas.microsoft.com/office/drawing/2014/main" id="{935071B0-56A3-C02C-260C-A8F9A8979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1321417195"/>
      </p:ext>
    </p:extLst>
  </p:cSld>
  <p:clrMapOvr>
    <a:overrideClrMapping bg1="lt1" tx1="dk1" bg2="lt2" tx2="dk2" accent1="accent1" accent2="accent2" accent3="accent3" accent4="accent4" accent5="accent5" accent6="accent6" hlink="hlink" folHlink="folHlink"/>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6D9FDB1-51F1-482A-BD49-3F99B65C10F0}"/>
              </a:ext>
            </a:extLst>
          </p:cNvPr>
          <p:cNvSpPr>
            <a:spLocks noGrp="1"/>
          </p:cNvSpPr>
          <p:nvPr>
            <p:ph type="title"/>
          </p:nvPr>
        </p:nvSpPr>
        <p:spPr>
          <a:xfrm>
            <a:off x="2373086" y="149812"/>
            <a:ext cx="8044543" cy="741303"/>
          </a:xfrm>
        </p:spPr>
        <p:txBody>
          <a:bodyPr>
            <a:noAutofit/>
          </a:bodyPr>
          <a:lstStyle/>
          <a:p>
            <a:pPr algn="ctr"/>
            <a:r>
              <a:rPr lang="es-ES" sz="3600" b="1" dirty="0">
                <a:effectLst>
                  <a:outerShdw blurRad="38100" dist="38100" dir="2700000" algn="tl">
                    <a:srgbClr val="000000">
                      <a:alpha val="43137"/>
                    </a:srgbClr>
                  </a:outerShdw>
                </a:effectLst>
              </a:rPr>
              <a:t>Espacios de Biodiversidad (P5)</a:t>
            </a:r>
          </a:p>
        </p:txBody>
      </p:sp>
      <p:pic>
        <p:nvPicPr>
          <p:cNvPr id="7" name="Marcador de contenido 6">
            <a:extLst>
              <a:ext uri="{FF2B5EF4-FFF2-40B4-BE49-F238E27FC236}">
                <a16:creationId xmlns:a16="http://schemas.microsoft.com/office/drawing/2014/main" id="{D5871806-EA7D-4B8B-8138-AAE9912E5A4B}"/>
              </a:ext>
            </a:extLst>
          </p:cNvPr>
          <p:cNvPicPr>
            <a:picLocks noGrp="1"/>
          </p:cNvPicPr>
          <p:nvPr>
            <p:ph idx="1"/>
          </p:nvPr>
        </p:nvPicPr>
        <p:blipFill rotWithShape="1">
          <a:blip r:embed="rId4"/>
          <a:srcRect l="27907" t="8985" r="30890"/>
          <a:stretch>
            <a:fillRect/>
          </a:stretch>
        </p:blipFill>
        <p:spPr bwMode="auto">
          <a:xfrm>
            <a:off x="7667624" y="1403946"/>
            <a:ext cx="3429001" cy="3902868"/>
          </a:xfrm>
          <a:prstGeom prst="rect">
            <a:avLst/>
          </a:prstGeom>
          <a:ln>
            <a:noFill/>
          </a:ln>
          <a:extLst>
            <a:ext uri="{53640926-AAD7-44D8-BBD7-CCE9431645EC}">
              <a14:shadowObscured xmlns:a14="http://schemas.microsoft.com/office/drawing/2010/main"/>
            </a:ext>
          </a:extLst>
        </p:spPr>
      </p:pic>
      <p:sp>
        <p:nvSpPr>
          <p:cNvPr id="6" name="Marcador de texto 5">
            <a:extLst>
              <a:ext uri="{FF2B5EF4-FFF2-40B4-BE49-F238E27FC236}">
                <a16:creationId xmlns:a16="http://schemas.microsoft.com/office/drawing/2014/main" id="{01501006-D4BC-4481-B392-3FD72D98CC6D}"/>
              </a:ext>
            </a:extLst>
          </p:cNvPr>
          <p:cNvSpPr>
            <a:spLocks noGrp="1"/>
          </p:cNvSpPr>
          <p:nvPr>
            <p:ph type="body" sz="half" idx="2"/>
          </p:nvPr>
        </p:nvSpPr>
        <p:spPr>
          <a:xfrm>
            <a:off x="1773331" y="1120016"/>
            <a:ext cx="5292977" cy="4186798"/>
          </a:xfrm>
        </p:spPr>
        <p:txBody>
          <a:bodyPr>
            <a:normAutofit/>
          </a:bodyPr>
          <a:lstStyle/>
          <a:p>
            <a:pPr algn="just"/>
            <a:endParaRPr lang="es-ES" sz="2000" dirty="0">
              <a:solidFill>
                <a:schemeClr val="accent1"/>
              </a:solidFill>
            </a:endParaRPr>
          </a:p>
          <a:p>
            <a:pPr marL="0" indent="0" algn="just">
              <a:buNone/>
            </a:pPr>
            <a:r>
              <a:rPr lang="es-ES" sz="2600" dirty="0">
                <a:solidFill>
                  <a:schemeClr val="accent1"/>
                </a:solidFill>
              </a:rPr>
              <a:t>La finalidad de esta práctica es </a:t>
            </a:r>
            <a:r>
              <a:rPr lang="es-ES" sz="2600" b="1" dirty="0">
                <a:solidFill>
                  <a:schemeClr val="accent1"/>
                </a:solidFill>
              </a:rPr>
              <a:t>favorecer la existencia de especies vegetales y animales autóctonas en equilibrio</a:t>
            </a:r>
            <a:r>
              <a:rPr lang="es-ES" sz="2600" dirty="0">
                <a:solidFill>
                  <a:schemeClr val="accent1"/>
                </a:solidFill>
              </a:rPr>
              <a:t>, que contribuyen a mejorar el </a:t>
            </a:r>
            <a:r>
              <a:rPr lang="es-ES" sz="2600" b="1" dirty="0">
                <a:solidFill>
                  <a:schemeClr val="accent1"/>
                </a:solidFill>
              </a:rPr>
              <a:t>control de plagas y malas hierbas,  </a:t>
            </a:r>
            <a:r>
              <a:rPr lang="es-ES" sz="2600" dirty="0">
                <a:solidFill>
                  <a:schemeClr val="accent1"/>
                </a:solidFill>
              </a:rPr>
              <a:t>así como al </a:t>
            </a:r>
            <a:r>
              <a:rPr lang="es-ES" sz="2600" b="1" dirty="0">
                <a:solidFill>
                  <a:schemeClr val="accent1"/>
                </a:solidFill>
              </a:rPr>
              <a:t>aumento de Polinizadores</a:t>
            </a:r>
            <a:r>
              <a:rPr lang="es-ES" sz="2600" dirty="0">
                <a:solidFill>
                  <a:schemeClr val="accent1"/>
                </a:solidFill>
              </a:rPr>
              <a:t>.</a:t>
            </a:r>
          </a:p>
          <a:p>
            <a:pPr algn="just"/>
            <a:r>
              <a:rPr lang="es-ES" sz="2600" b="1" dirty="0">
                <a:solidFill>
                  <a:schemeClr val="accent1"/>
                </a:solidFill>
              </a:rPr>
              <a:t>Además, se pretende mantener los paisajes y conservar los recursos naturales</a:t>
            </a:r>
          </a:p>
        </p:txBody>
      </p:sp>
      <p:pic>
        <p:nvPicPr>
          <p:cNvPr id="2" name="Imagen 1">
            <a:extLst>
              <a:ext uri="{FF2B5EF4-FFF2-40B4-BE49-F238E27FC236}">
                <a16:creationId xmlns:a16="http://schemas.microsoft.com/office/drawing/2014/main" id="{5A762C6D-E361-C72A-BE79-2620704E6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2601983260"/>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348A3-3907-8751-D6C6-4131A6074F5F}"/>
              </a:ext>
            </a:extLst>
          </p:cNvPr>
          <p:cNvSpPr>
            <a:spLocks noGrp="1"/>
          </p:cNvSpPr>
          <p:nvPr>
            <p:ph type="title"/>
          </p:nvPr>
        </p:nvSpPr>
        <p:spPr>
          <a:xfrm>
            <a:off x="216816" y="487673"/>
            <a:ext cx="11792932" cy="1325563"/>
          </a:xfrm>
        </p:spPr>
        <p:txBody>
          <a:bodyPr>
            <a:normAutofit fontScale="90000"/>
          </a:bodyPr>
          <a:lstStyle/>
          <a:p>
            <a:pPr algn="ctr"/>
            <a:r>
              <a:rPr lang="es-ES" b="1" dirty="0"/>
              <a:t>SUELOS</a:t>
            </a:r>
            <a:br>
              <a:rPr lang="es-ES" dirty="0"/>
            </a:br>
            <a:r>
              <a:rPr lang="es-ES" sz="3100" dirty="0" err="1"/>
              <a:t>Suelos</a:t>
            </a:r>
            <a:r>
              <a:rPr lang="es-ES" sz="3100" dirty="0"/>
              <a:t> desprotegidos, sobrepastoreo, cosechas sin rotación, sobreexplotación de recursos naturales</a:t>
            </a:r>
            <a:endParaRPr lang="es-ES" dirty="0"/>
          </a:p>
        </p:txBody>
      </p:sp>
      <p:pic>
        <p:nvPicPr>
          <p:cNvPr id="12" name="Marcador de contenido 11">
            <a:extLst>
              <a:ext uri="{FF2B5EF4-FFF2-40B4-BE49-F238E27FC236}">
                <a16:creationId xmlns:a16="http://schemas.microsoft.com/office/drawing/2014/main" id="{8F00AE68-0C77-26E0-D6A0-377C62B3D606}"/>
              </a:ext>
            </a:extLst>
          </p:cNvPr>
          <p:cNvPicPr>
            <a:picLocks noGrp="1" noChangeAspect="1"/>
          </p:cNvPicPr>
          <p:nvPr>
            <p:ph idx="1"/>
          </p:nvPr>
        </p:nvPicPr>
        <p:blipFill rotWithShape="1">
          <a:blip r:embed="rId2"/>
          <a:srcRect l="15381" t="17047" r="52164" b="41305"/>
          <a:stretch/>
        </p:blipFill>
        <p:spPr bwMode="auto">
          <a:xfrm>
            <a:off x="2166770" y="1813236"/>
            <a:ext cx="4018978" cy="4023674"/>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CDEE2A2-FF3D-9D0A-E3FA-4C9E19881B0A}"/>
              </a:ext>
            </a:extLst>
          </p:cNvPr>
          <p:cNvPicPr>
            <a:picLocks noChangeAspect="1"/>
          </p:cNvPicPr>
          <p:nvPr/>
        </p:nvPicPr>
        <p:blipFill rotWithShape="1">
          <a:blip r:embed="rId3"/>
          <a:srcRect l="14110" t="18311" r="49483" b="38796"/>
          <a:stretch/>
        </p:blipFill>
        <p:spPr bwMode="auto">
          <a:xfrm>
            <a:off x="6873518" y="1813236"/>
            <a:ext cx="4018978" cy="4023674"/>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B7DE5AF2-C668-30FA-CC67-05A641145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90" y="5546936"/>
            <a:ext cx="1773331" cy="1142025"/>
          </a:xfrm>
          <a:prstGeom prst="rect">
            <a:avLst/>
          </a:prstGeom>
        </p:spPr>
      </p:pic>
      <p:sp>
        <p:nvSpPr>
          <p:cNvPr id="5" name="CuadroTexto 4">
            <a:extLst>
              <a:ext uri="{FF2B5EF4-FFF2-40B4-BE49-F238E27FC236}">
                <a16:creationId xmlns:a16="http://schemas.microsoft.com/office/drawing/2014/main" id="{A005410F-54D0-303A-DCF5-6070FE46378B}"/>
              </a:ext>
            </a:extLst>
          </p:cNvPr>
          <p:cNvSpPr txBox="1"/>
          <p:nvPr/>
        </p:nvSpPr>
        <p:spPr>
          <a:xfrm>
            <a:off x="3044858" y="6117948"/>
            <a:ext cx="8576034" cy="369332"/>
          </a:xfrm>
          <a:prstGeom prst="rect">
            <a:avLst/>
          </a:prstGeom>
          <a:noFill/>
        </p:spPr>
        <p:txBody>
          <a:bodyPr wrap="square">
            <a:spAutoFit/>
          </a:bodyPr>
          <a:lstStyle/>
          <a:p>
            <a:r>
              <a:rPr lang="es-ES" sz="1800" dirty="0"/>
              <a:t>           Erosión</a:t>
            </a:r>
            <a:r>
              <a:rPr lang="es-ES" dirty="0"/>
              <a:t>                    		                          </a:t>
            </a:r>
            <a:r>
              <a:rPr lang="es-ES" sz="1800" dirty="0"/>
              <a:t>Desertificación </a:t>
            </a:r>
            <a:endParaRPr lang="es-ES" dirty="0"/>
          </a:p>
        </p:txBody>
      </p:sp>
    </p:spTree>
    <p:extLst>
      <p:ext uri="{BB962C8B-B14F-4D97-AF65-F5344CB8AC3E}">
        <p14:creationId xmlns:p14="http://schemas.microsoft.com/office/powerpoint/2010/main" val="282088950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4442F-1276-4598-AF29-A9CE64E81CF8}"/>
              </a:ext>
            </a:extLst>
          </p:cNvPr>
          <p:cNvSpPr>
            <a:spLocks noGrp="1"/>
          </p:cNvSpPr>
          <p:nvPr>
            <p:ph type="title"/>
          </p:nvPr>
        </p:nvSpPr>
        <p:spPr>
          <a:xfrm>
            <a:off x="1105958" y="180975"/>
            <a:ext cx="10295467" cy="808139"/>
          </a:xfrm>
        </p:spPr>
        <p:txBody>
          <a:bodyPr>
            <a:normAutofit/>
          </a:bodyPr>
          <a:lstStyle/>
          <a:p>
            <a:pPr algn="ctr"/>
            <a:r>
              <a:rPr lang="es-ES" b="1" dirty="0"/>
              <a:t>Requisitos Espacios de Biodiversidad (P5)</a:t>
            </a:r>
          </a:p>
        </p:txBody>
      </p:sp>
      <p:sp>
        <p:nvSpPr>
          <p:cNvPr id="3" name="Marcador de contenido 2">
            <a:extLst>
              <a:ext uri="{FF2B5EF4-FFF2-40B4-BE49-F238E27FC236}">
                <a16:creationId xmlns:a16="http://schemas.microsoft.com/office/drawing/2014/main" id="{04289F9D-42E7-4562-9F11-162C953F5480}"/>
              </a:ext>
            </a:extLst>
          </p:cNvPr>
          <p:cNvSpPr>
            <a:spLocks noGrp="1"/>
          </p:cNvSpPr>
          <p:nvPr>
            <p:ph idx="1"/>
          </p:nvPr>
        </p:nvSpPr>
        <p:spPr>
          <a:xfrm>
            <a:off x="1201208" y="1393984"/>
            <a:ext cx="10625405" cy="4902527"/>
          </a:xfrm>
        </p:spPr>
        <p:txBody>
          <a:bodyPr>
            <a:noAutofit/>
          </a:bodyPr>
          <a:lstStyle/>
          <a:p>
            <a:pPr algn="just"/>
            <a:r>
              <a:rPr lang="es-ES" sz="2200" b="1" dirty="0">
                <a:solidFill>
                  <a:schemeClr val="accent1"/>
                </a:solidFill>
              </a:rPr>
              <a:t>Establecer los siguientes porcentajes de Superficies y Espacios no productivos (SENP), en caso de cumplimiento individual por tipología de superficie</a:t>
            </a:r>
            <a:r>
              <a:rPr lang="es-ES" sz="2200" dirty="0">
                <a:solidFill>
                  <a:schemeClr val="accent1"/>
                </a:solidFill>
              </a:rPr>
              <a:t>:</a:t>
            </a:r>
          </a:p>
          <a:p>
            <a:pPr lvl="1" algn="just"/>
            <a:r>
              <a:rPr lang="es-ES" sz="2200" b="1" dirty="0">
                <a:solidFill>
                  <a:schemeClr val="accent1"/>
                </a:solidFill>
              </a:rPr>
              <a:t>7% de la superficie de tierra de cultivo de secano </a:t>
            </a:r>
            <a:r>
              <a:rPr lang="es-ES" sz="2200" dirty="0">
                <a:solidFill>
                  <a:schemeClr val="accent1"/>
                </a:solidFill>
              </a:rPr>
              <a:t>acogida a esta práctica.</a:t>
            </a:r>
          </a:p>
          <a:p>
            <a:pPr lvl="1" algn="just"/>
            <a:r>
              <a:rPr lang="es-ES" sz="2200" b="1" dirty="0">
                <a:solidFill>
                  <a:schemeClr val="accent1"/>
                </a:solidFill>
              </a:rPr>
              <a:t>4% de la superficie de tierra de cultivo de regadío </a:t>
            </a:r>
            <a:r>
              <a:rPr lang="es-ES" sz="2200" dirty="0">
                <a:solidFill>
                  <a:schemeClr val="accent1"/>
                </a:solidFill>
              </a:rPr>
              <a:t>acogida a esta práctica.</a:t>
            </a:r>
          </a:p>
          <a:p>
            <a:pPr lvl="1" algn="just"/>
            <a:r>
              <a:rPr lang="es-ES" sz="2200" b="1" dirty="0">
                <a:solidFill>
                  <a:schemeClr val="accent1"/>
                </a:solidFill>
              </a:rPr>
              <a:t>4% de la superficie de cultivos permanentes </a:t>
            </a:r>
            <a:r>
              <a:rPr lang="es-ES" sz="2200" dirty="0">
                <a:solidFill>
                  <a:schemeClr val="accent1"/>
                </a:solidFill>
              </a:rPr>
              <a:t>acogida a esta práctica.</a:t>
            </a:r>
          </a:p>
          <a:p>
            <a:pPr lvl="1" algn="just"/>
            <a:endParaRPr lang="es-ES" sz="2200" dirty="0">
              <a:solidFill>
                <a:schemeClr val="accent1"/>
              </a:solidFill>
            </a:endParaRPr>
          </a:p>
          <a:p>
            <a:pPr marL="266700" lvl="1" indent="-266700" algn="just"/>
            <a:r>
              <a:rPr lang="es-ES" sz="2200" dirty="0">
                <a:solidFill>
                  <a:schemeClr val="accent1"/>
                </a:solidFill>
              </a:rPr>
              <a:t>En caso de cumplimiento por </a:t>
            </a:r>
            <a:r>
              <a:rPr lang="es-ES" sz="2200" b="1" dirty="0">
                <a:solidFill>
                  <a:schemeClr val="accent1"/>
                </a:solidFill>
              </a:rPr>
              <a:t>caracterización mixta</a:t>
            </a:r>
            <a:r>
              <a:rPr lang="es-ES" sz="2200" dirty="0">
                <a:solidFill>
                  <a:schemeClr val="accent1"/>
                </a:solidFill>
              </a:rPr>
              <a:t>, será necesario establecer un </a:t>
            </a:r>
            <a:r>
              <a:rPr lang="es-ES" sz="2200" b="1" dirty="0">
                <a:solidFill>
                  <a:schemeClr val="accent1"/>
                </a:solidFill>
              </a:rPr>
              <a:t>7% de superficie SENP</a:t>
            </a:r>
            <a:r>
              <a:rPr lang="es-ES" sz="2200" dirty="0">
                <a:solidFill>
                  <a:schemeClr val="accent1"/>
                </a:solidFill>
              </a:rPr>
              <a:t>, sobre el total de la superficie acogida a la práctica.</a:t>
            </a:r>
          </a:p>
          <a:p>
            <a:pPr lvl="1" algn="just"/>
            <a:endParaRPr lang="es-ES" sz="2200" dirty="0">
              <a:solidFill>
                <a:schemeClr val="accent1"/>
              </a:solidFill>
            </a:endParaRPr>
          </a:p>
          <a:p>
            <a:pPr algn="just"/>
            <a:r>
              <a:rPr lang="es-ES" sz="2200" dirty="0">
                <a:solidFill>
                  <a:schemeClr val="accent1"/>
                </a:solidFill>
              </a:rPr>
              <a:t>Sobre las superficies de espacios de biodiversidad </a:t>
            </a:r>
            <a:r>
              <a:rPr lang="es-ES" sz="2200" b="1" dirty="0">
                <a:solidFill>
                  <a:schemeClr val="accent1"/>
                </a:solidFill>
              </a:rPr>
              <a:t>no se permitirá la aplicación de Fertilizantes ni de Productos Fitosanitarios </a:t>
            </a:r>
            <a:r>
              <a:rPr lang="es-ES" sz="2200" dirty="0">
                <a:solidFill>
                  <a:schemeClr val="accent1"/>
                </a:solidFill>
              </a:rPr>
              <a:t>(salvo excepciones)</a:t>
            </a:r>
          </a:p>
        </p:txBody>
      </p:sp>
      <p:pic>
        <p:nvPicPr>
          <p:cNvPr id="4" name="Imagen 3">
            <a:extLst>
              <a:ext uri="{FF2B5EF4-FFF2-40B4-BE49-F238E27FC236}">
                <a16:creationId xmlns:a16="http://schemas.microsoft.com/office/drawing/2014/main" id="{42E1DBEF-5173-F9AD-3BFE-A61ECB1A3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3115113201"/>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CA19D-0B42-41C8-B605-B8DA3DA2E3F1}"/>
              </a:ext>
            </a:extLst>
          </p:cNvPr>
          <p:cNvSpPr>
            <a:spLocks noGrp="1"/>
          </p:cNvSpPr>
          <p:nvPr>
            <p:ph type="title"/>
          </p:nvPr>
        </p:nvSpPr>
        <p:spPr>
          <a:xfrm>
            <a:off x="1867958" y="485128"/>
            <a:ext cx="9230237" cy="715861"/>
          </a:xfrm>
        </p:spPr>
        <p:txBody>
          <a:bodyPr>
            <a:normAutofit/>
          </a:bodyPr>
          <a:lstStyle/>
          <a:p>
            <a:r>
              <a:rPr lang="es-ES" b="1" dirty="0"/>
              <a:t>Se consideran Espacios de Biodiversidad</a:t>
            </a:r>
            <a:r>
              <a:rPr lang="es-ES" dirty="0"/>
              <a:t>:</a:t>
            </a:r>
          </a:p>
        </p:txBody>
      </p:sp>
      <p:sp>
        <p:nvSpPr>
          <p:cNvPr id="3" name="Marcador de contenido 2">
            <a:extLst>
              <a:ext uri="{FF2B5EF4-FFF2-40B4-BE49-F238E27FC236}">
                <a16:creationId xmlns:a16="http://schemas.microsoft.com/office/drawing/2014/main" id="{DE3F49CB-477A-4D64-A190-AD7040E9B516}"/>
              </a:ext>
            </a:extLst>
          </p:cNvPr>
          <p:cNvSpPr>
            <a:spLocks noGrp="1"/>
          </p:cNvSpPr>
          <p:nvPr>
            <p:ph idx="1"/>
          </p:nvPr>
        </p:nvSpPr>
        <p:spPr>
          <a:xfrm>
            <a:off x="982133" y="1864009"/>
            <a:ext cx="10653685" cy="4508863"/>
          </a:xfrm>
        </p:spPr>
        <p:txBody>
          <a:bodyPr>
            <a:normAutofit/>
          </a:bodyPr>
          <a:lstStyle/>
          <a:p>
            <a:pPr algn="just"/>
            <a:r>
              <a:rPr lang="es-ES" sz="2600" b="1" u="sng" dirty="0">
                <a:solidFill>
                  <a:schemeClr val="accent1"/>
                </a:solidFill>
              </a:rPr>
              <a:t>Elementos del Paisaje (EP)</a:t>
            </a:r>
            <a:r>
              <a:rPr lang="es-ES" sz="2600" b="1" dirty="0">
                <a:solidFill>
                  <a:schemeClr val="accent1"/>
                </a:solidFill>
              </a:rPr>
              <a:t> </a:t>
            </a:r>
            <a:r>
              <a:rPr lang="es-ES" sz="2600" dirty="0">
                <a:solidFill>
                  <a:schemeClr val="accent1"/>
                </a:solidFill>
              </a:rPr>
              <a:t>incluidos en la capa SIGPAC, que sirvan de refugio, reservorio y alimento para la avifauna, insectos beneficiosos o polinizadores. Ejemplos: setos, lindes, charcas, grupos de árboles… Realizar alegación al SIGPAC si los elementos no están en la Capa EP.</a:t>
            </a:r>
          </a:p>
          <a:p>
            <a:pPr algn="just"/>
            <a:r>
              <a:rPr lang="es-ES" sz="2600" b="1" u="sng" dirty="0">
                <a:solidFill>
                  <a:schemeClr val="accent1"/>
                </a:solidFill>
              </a:rPr>
              <a:t>Barbechos de Biodiversidad.</a:t>
            </a:r>
          </a:p>
          <a:p>
            <a:pPr algn="just"/>
            <a:r>
              <a:rPr lang="es-ES" sz="2600" b="1" u="sng" dirty="0">
                <a:solidFill>
                  <a:schemeClr val="accent1"/>
                </a:solidFill>
              </a:rPr>
              <a:t>Islas, Márgenes y Franjas de Biodiversidad.</a:t>
            </a:r>
          </a:p>
          <a:p>
            <a:pPr algn="just"/>
            <a:r>
              <a:rPr lang="es-ES" sz="2600" b="1" u="sng" dirty="0">
                <a:solidFill>
                  <a:schemeClr val="accent1"/>
                </a:solidFill>
              </a:rPr>
              <a:t>Zonas de No Cosechado de Cereales, Leguminosas y Oleaginosas.</a:t>
            </a:r>
          </a:p>
          <a:p>
            <a:pPr algn="just"/>
            <a:r>
              <a:rPr lang="es-ES" sz="2600" b="1" u="sng" dirty="0">
                <a:solidFill>
                  <a:schemeClr val="accent1"/>
                </a:solidFill>
              </a:rPr>
              <a:t>Zonas de No Cosechado de Aromáticas.</a:t>
            </a:r>
          </a:p>
          <a:p>
            <a:pPr marL="0" indent="0">
              <a:buNone/>
            </a:pPr>
            <a:r>
              <a:rPr lang="es-ES" dirty="0"/>
              <a:t>	</a:t>
            </a:r>
          </a:p>
          <a:p>
            <a:pPr marL="0" indent="0">
              <a:buNone/>
            </a:pPr>
            <a:endParaRPr lang="es-ES" dirty="0"/>
          </a:p>
          <a:p>
            <a:pPr marL="0" indent="0">
              <a:buNone/>
            </a:pPr>
            <a:endParaRPr lang="es-ES" dirty="0"/>
          </a:p>
          <a:p>
            <a:pPr>
              <a:buFont typeface="Wingdings" panose="05000000000000000000" pitchFamily="2" charset="2"/>
              <a:buChar char="Ø"/>
            </a:pPr>
            <a:endParaRPr lang="es-ES" dirty="0"/>
          </a:p>
          <a:p>
            <a:pPr marL="0" indent="0">
              <a:buNone/>
            </a:pPr>
            <a:endParaRPr lang="es-ES" dirty="0"/>
          </a:p>
        </p:txBody>
      </p:sp>
      <p:pic>
        <p:nvPicPr>
          <p:cNvPr id="4" name="Imagen 3">
            <a:extLst>
              <a:ext uri="{FF2B5EF4-FFF2-40B4-BE49-F238E27FC236}">
                <a16:creationId xmlns:a16="http://schemas.microsoft.com/office/drawing/2014/main" id="{56AEAF22-F69C-1F3A-C108-3879244A3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2570978417"/>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C6E00-5672-411D-8B9D-283E0D5FAADF}"/>
              </a:ext>
            </a:extLst>
          </p:cNvPr>
          <p:cNvSpPr>
            <a:spLocks noGrp="1"/>
          </p:cNvSpPr>
          <p:nvPr>
            <p:ph type="title"/>
          </p:nvPr>
        </p:nvSpPr>
        <p:spPr>
          <a:xfrm>
            <a:off x="1773331" y="66676"/>
            <a:ext cx="10022089" cy="791361"/>
          </a:xfrm>
        </p:spPr>
        <p:txBody>
          <a:bodyPr>
            <a:noAutofit/>
          </a:bodyPr>
          <a:lstStyle/>
          <a:p>
            <a:pPr algn="ctr"/>
            <a:r>
              <a:rPr lang="es-ES" sz="2800" b="1" dirty="0"/>
              <a:t>  Elementos del Paisaje. Factores de Conversión y Ponderación</a:t>
            </a:r>
          </a:p>
        </p:txBody>
      </p:sp>
      <p:pic>
        <p:nvPicPr>
          <p:cNvPr id="6" name="Imagen 5">
            <a:extLst>
              <a:ext uri="{FF2B5EF4-FFF2-40B4-BE49-F238E27FC236}">
                <a16:creationId xmlns:a16="http://schemas.microsoft.com/office/drawing/2014/main" id="{2D77299F-A692-8D8C-0BD3-DD0B7B2E6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pic>
        <p:nvPicPr>
          <p:cNvPr id="12" name="Imagen 11">
            <a:extLst>
              <a:ext uri="{FF2B5EF4-FFF2-40B4-BE49-F238E27FC236}">
                <a16:creationId xmlns:a16="http://schemas.microsoft.com/office/drawing/2014/main" id="{331A1089-2306-211D-5536-7F5DC10B737E}"/>
              </a:ext>
            </a:extLst>
          </p:cNvPr>
          <p:cNvPicPr>
            <a:picLocks noChangeAspect="1"/>
          </p:cNvPicPr>
          <p:nvPr/>
        </p:nvPicPr>
        <p:blipFill>
          <a:blip r:embed="rId5"/>
          <a:stretch>
            <a:fillRect/>
          </a:stretch>
        </p:blipFill>
        <p:spPr>
          <a:xfrm>
            <a:off x="3125417" y="1932949"/>
            <a:ext cx="6904409" cy="4858375"/>
          </a:xfrm>
          <a:prstGeom prst="rect">
            <a:avLst/>
          </a:prstGeom>
        </p:spPr>
      </p:pic>
      <p:pic>
        <p:nvPicPr>
          <p:cNvPr id="16" name="Imagen 15">
            <a:extLst>
              <a:ext uri="{FF2B5EF4-FFF2-40B4-BE49-F238E27FC236}">
                <a16:creationId xmlns:a16="http://schemas.microsoft.com/office/drawing/2014/main" id="{9A770BCA-6F8F-A237-2D18-32C2B9D7634A}"/>
              </a:ext>
            </a:extLst>
          </p:cNvPr>
          <p:cNvPicPr>
            <a:picLocks noChangeAspect="1"/>
          </p:cNvPicPr>
          <p:nvPr/>
        </p:nvPicPr>
        <p:blipFill>
          <a:blip r:embed="rId6"/>
          <a:stretch>
            <a:fillRect/>
          </a:stretch>
        </p:blipFill>
        <p:spPr>
          <a:xfrm>
            <a:off x="3125417" y="709459"/>
            <a:ext cx="6904409" cy="1223490"/>
          </a:xfrm>
          <a:prstGeom prst="rect">
            <a:avLst/>
          </a:prstGeom>
        </p:spPr>
      </p:pic>
      <p:pic>
        <p:nvPicPr>
          <p:cNvPr id="18" name="Imagen 17">
            <a:extLst>
              <a:ext uri="{FF2B5EF4-FFF2-40B4-BE49-F238E27FC236}">
                <a16:creationId xmlns:a16="http://schemas.microsoft.com/office/drawing/2014/main" id="{CB89311F-16CE-058F-62ED-E4EEA1D574C4}"/>
              </a:ext>
            </a:extLst>
          </p:cNvPr>
          <p:cNvPicPr>
            <a:picLocks noChangeAspect="1"/>
          </p:cNvPicPr>
          <p:nvPr/>
        </p:nvPicPr>
        <p:blipFill>
          <a:blip r:embed="rId7"/>
          <a:stretch>
            <a:fillRect/>
          </a:stretch>
        </p:blipFill>
        <p:spPr>
          <a:xfrm>
            <a:off x="7781903" y="5262551"/>
            <a:ext cx="304843" cy="161948"/>
          </a:xfrm>
          <a:prstGeom prst="rect">
            <a:avLst/>
          </a:prstGeom>
        </p:spPr>
      </p:pic>
      <p:pic>
        <p:nvPicPr>
          <p:cNvPr id="20" name="Imagen 19">
            <a:extLst>
              <a:ext uri="{FF2B5EF4-FFF2-40B4-BE49-F238E27FC236}">
                <a16:creationId xmlns:a16="http://schemas.microsoft.com/office/drawing/2014/main" id="{9B291A58-2416-ADF0-0782-CD1EF5855478}"/>
              </a:ext>
            </a:extLst>
          </p:cNvPr>
          <p:cNvPicPr>
            <a:picLocks noChangeAspect="1"/>
          </p:cNvPicPr>
          <p:nvPr/>
        </p:nvPicPr>
        <p:blipFill>
          <a:blip r:embed="rId7"/>
          <a:stretch>
            <a:fillRect/>
          </a:stretch>
        </p:blipFill>
        <p:spPr>
          <a:xfrm>
            <a:off x="9086364" y="5253026"/>
            <a:ext cx="304843" cy="161948"/>
          </a:xfrm>
          <a:prstGeom prst="rect">
            <a:avLst/>
          </a:prstGeom>
        </p:spPr>
      </p:pic>
    </p:spTree>
    <p:extLst>
      <p:ext uri="{BB962C8B-B14F-4D97-AF65-F5344CB8AC3E}">
        <p14:creationId xmlns:p14="http://schemas.microsoft.com/office/powerpoint/2010/main" val="3332336781"/>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C80B8-034C-4D0D-AEC7-F77524BEA341}"/>
              </a:ext>
            </a:extLst>
          </p:cNvPr>
          <p:cNvSpPr>
            <a:spLocks noGrp="1"/>
          </p:cNvSpPr>
          <p:nvPr>
            <p:ph type="title"/>
          </p:nvPr>
        </p:nvSpPr>
        <p:spPr>
          <a:xfrm>
            <a:off x="1620308" y="190500"/>
            <a:ext cx="9560175" cy="699083"/>
          </a:xfrm>
        </p:spPr>
        <p:txBody>
          <a:bodyPr>
            <a:noAutofit/>
          </a:bodyPr>
          <a:lstStyle/>
          <a:p>
            <a:pPr algn="ctr"/>
            <a:r>
              <a:rPr lang="es-ES" sz="3000" b="1" dirty="0"/>
              <a:t>Condiciones de los Espacios de Biodiversidad</a:t>
            </a:r>
          </a:p>
        </p:txBody>
      </p:sp>
      <p:sp>
        <p:nvSpPr>
          <p:cNvPr id="3" name="Marcador de contenido 2">
            <a:extLst>
              <a:ext uri="{FF2B5EF4-FFF2-40B4-BE49-F238E27FC236}">
                <a16:creationId xmlns:a16="http://schemas.microsoft.com/office/drawing/2014/main" id="{6322CC1C-D479-482A-86F8-DCFB2DD62D56}"/>
              </a:ext>
            </a:extLst>
          </p:cNvPr>
          <p:cNvSpPr>
            <a:spLocks noGrp="1"/>
          </p:cNvSpPr>
          <p:nvPr>
            <p:ph idx="1"/>
          </p:nvPr>
        </p:nvSpPr>
        <p:spPr>
          <a:xfrm>
            <a:off x="1429809" y="959226"/>
            <a:ext cx="10965260" cy="4620430"/>
          </a:xfrm>
        </p:spPr>
        <p:txBody>
          <a:bodyPr>
            <a:noAutofit/>
          </a:bodyPr>
          <a:lstStyle/>
          <a:p>
            <a:pPr algn="just"/>
            <a:r>
              <a:rPr lang="es-ES" b="1" u="sng" dirty="0">
                <a:solidFill>
                  <a:schemeClr val="accent1"/>
                </a:solidFill>
              </a:rPr>
              <a:t>Barbechos, Márgenes, Franjas e Islas de Biodiversidad</a:t>
            </a:r>
            <a:r>
              <a:rPr lang="es-ES" dirty="0">
                <a:solidFill>
                  <a:schemeClr val="accent1"/>
                </a:solidFill>
              </a:rPr>
              <a:t>:</a:t>
            </a:r>
          </a:p>
          <a:p>
            <a:pPr lvl="1" algn="just"/>
            <a:r>
              <a:rPr lang="es-ES" sz="2200" dirty="0">
                <a:solidFill>
                  <a:schemeClr val="accent1"/>
                </a:solidFill>
              </a:rPr>
              <a:t>Sembrados con una </a:t>
            </a:r>
            <a:r>
              <a:rPr lang="es-ES" sz="2200" b="1" dirty="0">
                <a:solidFill>
                  <a:schemeClr val="accent1"/>
                </a:solidFill>
              </a:rPr>
              <a:t>mezcla de especies elegibles</a:t>
            </a:r>
            <a:r>
              <a:rPr lang="es-ES" sz="2200" dirty="0">
                <a:solidFill>
                  <a:schemeClr val="accent1"/>
                </a:solidFill>
              </a:rPr>
              <a:t>, que representen un </a:t>
            </a:r>
            <a:r>
              <a:rPr lang="es-ES" sz="2200" b="1" dirty="0">
                <a:solidFill>
                  <a:schemeClr val="accent1"/>
                </a:solidFill>
              </a:rPr>
              <a:t>mínimo de 2 familias diferentes</a:t>
            </a:r>
            <a:r>
              <a:rPr lang="es-ES" sz="2200" dirty="0">
                <a:solidFill>
                  <a:schemeClr val="accent1"/>
                </a:solidFill>
              </a:rPr>
              <a:t>, y que sean predominantes en dichas superficies.</a:t>
            </a:r>
          </a:p>
          <a:p>
            <a:pPr lvl="1" algn="just"/>
            <a:r>
              <a:rPr lang="es-ES" sz="2200" dirty="0">
                <a:solidFill>
                  <a:schemeClr val="accent1"/>
                </a:solidFill>
              </a:rPr>
              <a:t>Deben permanecer </a:t>
            </a:r>
            <a:r>
              <a:rPr lang="es-ES" sz="2200" b="1" dirty="0">
                <a:solidFill>
                  <a:schemeClr val="accent1"/>
                </a:solidFill>
              </a:rPr>
              <a:t>implantados, al menos, hasta el 1 de septiembre.</a:t>
            </a:r>
          </a:p>
          <a:p>
            <a:pPr lvl="1" algn="just"/>
            <a:r>
              <a:rPr lang="es-ES" sz="2200" b="1" dirty="0">
                <a:solidFill>
                  <a:schemeClr val="accent1"/>
                </a:solidFill>
              </a:rPr>
              <a:t>Dosis mínima de siembra razonable</a:t>
            </a:r>
            <a:r>
              <a:rPr lang="es-ES" sz="2200" dirty="0">
                <a:solidFill>
                  <a:schemeClr val="accent1"/>
                </a:solidFill>
              </a:rPr>
              <a:t>, para alcanzar una cubierta herbácea adecuada para favorecer la biodiversidad y potenciar el desarrollo de polinizadores.</a:t>
            </a:r>
          </a:p>
          <a:p>
            <a:pPr lvl="1" algn="just"/>
            <a:r>
              <a:rPr lang="es-ES" sz="2200" dirty="0">
                <a:solidFill>
                  <a:schemeClr val="accent1"/>
                </a:solidFill>
              </a:rPr>
              <a:t>Se permite la </a:t>
            </a:r>
            <a:r>
              <a:rPr lang="es-ES" sz="2200" b="1" dirty="0">
                <a:solidFill>
                  <a:schemeClr val="accent1"/>
                </a:solidFill>
              </a:rPr>
              <a:t>siega o control mecánico de malas hierbas en márgenes e islas.</a:t>
            </a:r>
            <a:endParaRPr lang="es-ES" sz="2200" dirty="0">
              <a:solidFill>
                <a:schemeClr val="accent1"/>
              </a:solidFill>
            </a:endParaRPr>
          </a:p>
          <a:p>
            <a:pPr lvl="1" algn="just"/>
            <a:r>
              <a:rPr lang="es-ES" sz="2200" dirty="0">
                <a:solidFill>
                  <a:schemeClr val="accent1"/>
                </a:solidFill>
              </a:rPr>
              <a:t>Dimensión Mínima Márgenes Biodiversidad: 2 m X 25 m.</a:t>
            </a:r>
          </a:p>
          <a:p>
            <a:pPr lvl="1" algn="just"/>
            <a:r>
              <a:rPr lang="es-ES" sz="2200" dirty="0">
                <a:solidFill>
                  <a:schemeClr val="accent1"/>
                </a:solidFill>
              </a:rPr>
              <a:t>Dimensión Mínima Islas Biodiversidad: 0,01 ha.</a:t>
            </a:r>
          </a:p>
          <a:p>
            <a:pPr algn="just"/>
            <a:r>
              <a:rPr lang="es-ES" b="1" u="sng" dirty="0">
                <a:solidFill>
                  <a:schemeClr val="accent1"/>
                </a:solidFill>
              </a:rPr>
              <a:t>Zonas de No Cosechado</a:t>
            </a:r>
            <a:r>
              <a:rPr lang="es-ES" dirty="0">
                <a:solidFill>
                  <a:schemeClr val="accent1"/>
                </a:solidFill>
              </a:rPr>
              <a:t>:</a:t>
            </a:r>
          </a:p>
          <a:p>
            <a:pPr lvl="1" algn="just"/>
            <a:r>
              <a:rPr lang="es-ES" sz="2200" dirty="0">
                <a:solidFill>
                  <a:schemeClr val="accent1"/>
                </a:solidFill>
              </a:rPr>
              <a:t>Deberán permanecer en el terreno, </a:t>
            </a:r>
            <a:r>
              <a:rPr lang="es-ES" sz="2200" b="1" dirty="0">
                <a:solidFill>
                  <a:schemeClr val="accent1"/>
                </a:solidFill>
              </a:rPr>
              <a:t>al menos, hasta el 1 de septiembre.</a:t>
            </a:r>
          </a:p>
          <a:p>
            <a:pPr lvl="1" algn="just"/>
            <a:r>
              <a:rPr lang="es-ES" sz="2200" dirty="0">
                <a:solidFill>
                  <a:schemeClr val="accent1"/>
                </a:solidFill>
              </a:rPr>
              <a:t>Dimensiones mínimas como Márgenes, Franjas e Islas.</a:t>
            </a:r>
          </a:p>
        </p:txBody>
      </p:sp>
      <p:pic>
        <p:nvPicPr>
          <p:cNvPr id="4" name="Imagen 3">
            <a:extLst>
              <a:ext uri="{FF2B5EF4-FFF2-40B4-BE49-F238E27FC236}">
                <a16:creationId xmlns:a16="http://schemas.microsoft.com/office/drawing/2014/main" id="{D93DE709-C2D5-47D2-72AE-8F8123CED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3080907370"/>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98867-27EF-4657-9C44-F2C823194BC2}"/>
              </a:ext>
            </a:extLst>
          </p:cNvPr>
          <p:cNvSpPr>
            <a:spLocks noGrp="1"/>
          </p:cNvSpPr>
          <p:nvPr>
            <p:ph type="title"/>
          </p:nvPr>
        </p:nvSpPr>
        <p:spPr>
          <a:xfrm>
            <a:off x="1515533" y="342900"/>
            <a:ext cx="9692151" cy="531303"/>
          </a:xfrm>
        </p:spPr>
        <p:txBody>
          <a:bodyPr>
            <a:noAutofit/>
          </a:bodyPr>
          <a:lstStyle/>
          <a:p>
            <a:pPr algn="ctr"/>
            <a:r>
              <a:rPr lang="es-ES" sz="2600" b="1" dirty="0"/>
              <a:t>Especies Barbechos, Márgenes e Islas Biodiversidad</a:t>
            </a:r>
            <a:br>
              <a:rPr lang="es-ES" sz="2600" dirty="0"/>
            </a:br>
            <a:endParaRPr lang="es-ES" sz="2600" dirty="0"/>
          </a:p>
        </p:txBody>
      </p:sp>
      <p:pic>
        <p:nvPicPr>
          <p:cNvPr id="4" name="Marcador de contenido 3">
            <a:extLst>
              <a:ext uri="{FF2B5EF4-FFF2-40B4-BE49-F238E27FC236}">
                <a16:creationId xmlns:a16="http://schemas.microsoft.com/office/drawing/2014/main" id="{74C6F6D7-5C0D-472F-8644-7845C73C4FA0}"/>
              </a:ext>
            </a:extLst>
          </p:cNvPr>
          <p:cNvPicPr>
            <a:picLocks noGrp="1"/>
          </p:cNvPicPr>
          <p:nvPr>
            <p:ph idx="1"/>
          </p:nvPr>
        </p:nvPicPr>
        <p:blipFill rotWithShape="1">
          <a:blip r:embed="rId4"/>
          <a:srcRect l="31044" t="21321" r="35089" b="20987"/>
          <a:stretch/>
        </p:blipFill>
        <p:spPr bwMode="auto">
          <a:xfrm>
            <a:off x="2138269" y="742300"/>
            <a:ext cx="8446677" cy="5478011"/>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35AB0EAF-CD51-62B2-4296-565103556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423826822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AA4A4-71FA-47A2-838E-849B9A45F9A7}"/>
              </a:ext>
            </a:extLst>
          </p:cNvPr>
          <p:cNvSpPr>
            <a:spLocks noGrp="1"/>
          </p:cNvSpPr>
          <p:nvPr>
            <p:ph type="title"/>
          </p:nvPr>
        </p:nvSpPr>
        <p:spPr>
          <a:xfrm>
            <a:off x="1193035" y="313276"/>
            <a:ext cx="10352027" cy="648749"/>
          </a:xfrm>
        </p:spPr>
        <p:txBody>
          <a:bodyPr>
            <a:normAutofit/>
          </a:bodyPr>
          <a:lstStyle/>
          <a:p>
            <a:pPr algn="ctr"/>
            <a:r>
              <a:rPr lang="es-ES" sz="2800" b="1" dirty="0"/>
              <a:t>A tener en cuenta en ER de Espacios de Biodiversidad</a:t>
            </a:r>
          </a:p>
        </p:txBody>
      </p:sp>
      <p:sp>
        <p:nvSpPr>
          <p:cNvPr id="3" name="Marcador de contenido 2">
            <a:extLst>
              <a:ext uri="{FF2B5EF4-FFF2-40B4-BE49-F238E27FC236}">
                <a16:creationId xmlns:a16="http://schemas.microsoft.com/office/drawing/2014/main" id="{CB12ABCC-1AD3-4A7D-BB55-175E5068003F}"/>
              </a:ext>
            </a:extLst>
          </p:cNvPr>
          <p:cNvSpPr>
            <a:spLocks noGrp="1"/>
          </p:cNvSpPr>
          <p:nvPr>
            <p:ph idx="1"/>
          </p:nvPr>
        </p:nvSpPr>
        <p:spPr>
          <a:xfrm>
            <a:off x="886665" y="1381649"/>
            <a:ext cx="10964769" cy="4990051"/>
          </a:xfrm>
        </p:spPr>
        <p:txBody>
          <a:bodyPr>
            <a:normAutofit/>
          </a:bodyPr>
          <a:lstStyle/>
          <a:p>
            <a:pPr algn="just"/>
            <a:r>
              <a:rPr lang="es-ES" sz="2000" dirty="0">
                <a:solidFill>
                  <a:schemeClr val="accent1"/>
                </a:solidFill>
              </a:rPr>
              <a:t>Posibilidad en cultivos permanentes de </a:t>
            </a:r>
            <a:r>
              <a:rPr lang="es-ES" sz="2000" b="1" dirty="0">
                <a:solidFill>
                  <a:schemeClr val="accent1"/>
                </a:solidFill>
              </a:rPr>
              <a:t>mantener el espacio de biodiversidad proporcional en tierras de cultivo colindante </a:t>
            </a:r>
            <a:r>
              <a:rPr lang="es-ES" sz="2000" dirty="0">
                <a:solidFill>
                  <a:schemeClr val="accent1"/>
                </a:solidFill>
              </a:rPr>
              <a:t>(con un  de </a:t>
            </a:r>
            <a:r>
              <a:rPr lang="es-ES" sz="2000" b="1" dirty="0">
                <a:solidFill>
                  <a:schemeClr val="accent1"/>
                </a:solidFill>
              </a:rPr>
              <a:t>factor conversión 1,75</a:t>
            </a:r>
            <a:r>
              <a:rPr lang="es-ES" sz="2000" dirty="0">
                <a:solidFill>
                  <a:schemeClr val="accent1"/>
                </a:solidFill>
              </a:rPr>
              <a:t>)</a:t>
            </a:r>
          </a:p>
          <a:p>
            <a:pPr algn="just"/>
            <a:r>
              <a:rPr lang="es-ES" sz="2000" dirty="0">
                <a:solidFill>
                  <a:schemeClr val="accent1"/>
                </a:solidFill>
              </a:rPr>
              <a:t>Posibilidad de </a:t>
            </a:r>
            <a:r>
              <a:rPr lang="es-ES" sz="2000" b="1" dirty="0">
                <a:solidFill>
                  <a:schemeClr val="accent1"/>
                </a:solidFill>
              </a:rPr>
              <a:t>implantar márgenes de biodiversidad en las franjas de protecciones de los cauces </a:t>
            </a:r>
            <a:r>
              <a:rPr lang="es-ES" sz="2000" dirty="0">
                <a:solidFill>
                  <a:schemeClr val="accent1"/>
                </a:solidFill>
              </a:rPr>
              <a:t>(existentes en la capa SIGPAC específica)</a:t>
            </a:r>
          </a:p>
          <a:p>
            <a:pPr algn="just"/>
            <a:r>
              <a:rPr lang="es-ES" sz="2000" dirty="0">
                <a:solidFill>
                  <a:schemeClr val="accent1"/>
                </a:solidFill>
              </a:rPr>
              <a:t>En la </a:t>
            </a:r>
            <a:r>
              <a:rPr lang="es-ES" sz="2000" b="1" dirty="0">
                <a:solidFill>
                  <a:schemeClr val="accent1"/>
                </a:solidFill>
              </a:rPr>
              <a:t>Captura de Solicitudes</a:t>
            </a:r>
            <a:r>
              <a:rPr lang="es-ES" sz="2000" dirty="0">
                <a:solidFill>
                  <a:schemeClr val="accent1"/>
                </a:solidFill>
              </a:rPr>
              <a:t>, </a:t>
            </a:r>
            <a:r>
              <a:rPr lang="es-ES" sz="2000" b="1" dirty="0">
                <a:solidFill>
                  <a:schemeClr val="accent1"/>
                </a:solidFill>
              </a:rPr>
              <a:t>realizar Línea de Declaración Gráfica (LDG) para barbecho de biodiversidad, márgenes, franjas e islas de biodiversidad y zonas de no cosechado.</a:t>
            </a:r>
            <a:r>
              <a:rPr lang="es-ES" sz="2000" dirty="0">
                <a:solidFill>
                  <a:schemeClr val="accent1"/>
                </a:solidFill>
              </a:rPr>
              <a:t> En el caso de </a:t>
            </a:r>
            <a:r>
              <a:rPr lang="es-ES" sz="2000" b="1" dirty="0">
                <a:solidFill>
                  <a:schemeClr val="accent1"/>
                </a:solidFill>
              </a:rPr>
              <a:t>EP no es necesario hacer LDG</a:t>
            </a:r>
            <a:r>
              <a:rPr lang="es-ES" sz="2000" dirty="0">
                <a:solidFill>
                  <a:schemeClr val="accent1"/>
                </a:solidFill>
              </a:rPr>
              <a:t>, la aplicación recuperará automáticamente la superficie equivalente de todos los EP que estén en la </a:t>
            </a:r>
            <a:r>
              <a:rPr lang="es-ES" sz="2000" b="1" dirty="0">
                <a:solidFill>
                  <a:schemeClr val="accent1"/>
                </a:solidFill>
              </a:rPr>
              <a:t>capa SIGPAC de EP del recinto declarado</a:t>
            </a:r>
            <a:r>
              <a:rPr lang="es-ES" sz="2000" dirty="0">
                <a:solidFill>
                  <a:schemeClr val="accent1"/>
                </a:solidFill>
              </a:rPr>
              <a:t>.</a:t>
            </a:r>
          </a:p>
          <a:p>
            <a:pPr algn="just"/>
            <a:r>
              <a:rPr lang="es-ES" sz="2000" b="1" dirty="0">
                <a:solidFill>
                  <a:schemeClr val="accent1"/>
                </a:solidFill>
              </a:rPr>
              <a:t>Incompatibilidad entre LDG tipo SENP con las Ayudas Asociadas </a:t>
            </a:r>
            <a:r>
              <a:rPr lang="es-ES" sz="2000" dirty="0">
                <a:solidFill>
                  <a:schemeClr val="accent1"/>
                </a:solidFill>
              </a:rPr>
              <a:t>solicitadas en las LDG a las que pertenecen dichos SENP.</a:t>
            </a:r>
          </a:p>
          <a:p>
            <a:pPr algn="just"/>
            <a:r>
              <a:rPr lang="es-ES" sz="2000" b="1" dirty="0">
                <a:solidFill>
                  <a:schemeClr val="accent1"/>
                </a:solidFill>
              </a:rPr>
              <a:t>Implantar las ZNC en zonas con garantías de desarrollo del cultivo </a:t>
            </a:r>
            <a:r>
              <a:rPr lang="es-ES" sz="2000" dirty="0">
                <a:solidFill>
                  <a:schemeClr val="accent1"/>
                </a:solidFill>
              </a:rPr>
              <a:t>y de mantenimiento hasta fecha exigida en la normativa.</a:t>
            </a:r>
          </a:p>
        </p:txBody>
      </p:sp>
      <p:pic>
        <p:nvPicPr>
          <p:cNvPr id="4" name="Imagen 3">
            <a:extLst>
              <a:ext uri="{FF2B5EF4-FFF2-40B4-BE49-F238E27FC236}">
                <a16:creationId xmlns:a16="http://schemas.microsoft.com/office/drawing/2014/main" id="{8C0A88CE-DC18-9514-DBF8-119F11AE2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4251977874"/>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B51695A-4F10-4B61-A743-261FE12764E2}"/>
              </a:ext>
            </a:extLst>
          </p:cNvPr>
          <p:cNvSpPr>
            <a:spLocks noGrp="1"/>
          </p:cNvSpPr>
          <p:nvPr>
            <p:ph type="title"/>
          </p:nvPr>
        </p:nvSpPr>
        <p:spPr>
          <a:xfrm>
            <a:off x="2276936" y="146427"/>
            <a:ext cx="8429164" cy="713064"/>
          </a:xfrm>
        </p:spPr>
        <p:txBody>
          <a:bodyPr>
            <a:noAutofit/>
          </a:bodyPr>
          <a:lstStyle/>
          <a:p>
            <a:pPr algn="ctr"/>
            <a:r>
              <a:rPr lang="es-ES" sz="2400" b="1" dirty="0">
                <a:effectLst>
                  <a:outerShdw blurRad="38100" dist="38100" dir="2700000" algn="tl">
                    <a:srgbClr val="000000">
                      <a:alpha val="43137"/>
                    </a:srgbClr>
                  </a:outerShdw>
                </a:effectLst>
              </a:rPr>
              <a:t>Cubierta Vegetal Espontánea o Sembrada en Cultivos Leñosos (P6)</a:t>
            </a:r>
          </a:p>
        </p:txBody>
      </p:sp>
      <p:pic>
        <p:nvPicPr>
          <p:cNvPr id="7" name="Marcador de contenido 6">
            <a:extLst>
              <a:ext uri="{FF2B5EF4-FFF2-40B4-BE49-F238E27FC236}">
                <a16:creationId xmlns:a16="http://schemas.microsoft.com/office/drawing/2014/main" id="{89A63C41-1083-4D42-A804-D04C0BB4922A}"/>
              </a:ext>
            </a:extLst>
          </p:cNvPr>
          <p:cNvPicPr>
            <a:picLocks noGrp="1"/>
          </p:cNvPicPr>
          <p:nvPr>
            <p:ph idx="1"/>
          </p:nvPr>
        </p:nvPicPr>
        <p:blipFill rotWithShape="1">
          <a:blip r:embed="rId4"/>
          <a:srcRect l="19880" t="44503" r="59869" b="18570"/>
          <a:stretch/>
        </p:blipFill>
        <p:spPr bwMode="auto">
          <a:xfrm>
            <a:off x="7486650" y="1077002"/>
            <a:ext cx="4147793" cy="4506011"/>
          </a:xfrm>
          <a:prstGeom prst="rect">
            <a:avLst/>
          </a:prstGeom>
          <a:ln>
            <a:noFill/>
          </a:ln>
          <a:extLst>
            <a:ext uri="{53640926-AAD7-44D8-BBD7-CCE9431645EC}">
              <a14:shadowObscured xmlns:a14="http://schemas.microsoft.com/office/drawing/2010/main"/>
            </a:ext>
          </a:extLst>
        </p:spPr>
      </p:pic>
      <p:sp>
        <p:nvSpPr>
          <p:cNvPr id="6" name="Marcador de texto 5">
            <a:extLst>
              <a:ext uri="{FF2B5EF4-FFF2-40B4-BE49-F238E27FC236}">
                <a16:creationId xmlns:a16="http://schemas.microsoft.com/office/drawing/2014/main" id="{BD0978B9-F314-427B-A82F-514A05859005}"/>
              </a:ext>
            </a:extLst>
          </p:cNvPr>
          <p:cNvSpPr>
            <a:spLocks noGrp="1"/>
          </p:cNvSpPr>
          <p:nvPr>
            <p:ph type="body" sz="half" idx="2"/>
          </p:nvPr>
        </p:nvSpPr>
        <p:spPr>
          <a:xfrm>
            <a:off x="1582207" y="1077002"/>
            <a:ext cx="5252127" cy="4962957"/>
          </a:xfrm>
        </p:spPr>
        <p:txBody>
          <a:bodyPr>
            <a:noAutofit/>
          </a:bodyPr>
          <a:lstStyle/>
          <a:p>
            <a:pPr algn="just"/>
            <a:r>
              <a:rPr lang="es-ES" sz="2000" dirty="0">
                <a:solidFill>
                  <a:schemeClr val="accent1"/>
                </a:solidFill>
              </a:rPr>
              <a:t>Se </a:t>
            </a:r>
            <a:r>
              <a:rPr lang="es-ES" sz="2000" b="1" dirty="0">
                <a:solidFill>
                  <a:schemeClr val="accent1"/>
                </a:solidFill>
              </a:rPr>
              <a:t>reduce la erosión </a:t>
            </a:r>
            <a:r>
              <a:rPr lang="es-ES" sz="2000" dirty="0">
                <a:solidFill>
                  <a:schemeClr val="accent1"/>
                </a:solidFill>
              </a:rPr>
              <a:t>del suelo. </a:t>
            </a:r>
          </a:p>
          <a:p>
            <a:pPr algn="just"/>
            <a:r>
              <a:rPr lang="es-ES" sz="2000" dirty="0">
                <a:solidFill>
                  <a:schemeClr val="accent1"/>
                </a:solidFill>
              </a:rPr>
              <a:t>Se contribuye a la fertilización del cultivo mediante la </a:t>
            </a:r>
            <a:r>
              <a:rPr lang="es-ES" sz="2000" b="1" dirty="0">
                <a:solidFill>
                  <a:schemeClr val="accent1"/>
                </a:solidFill>
              </a:rPr>
              <a:t>fijación de nitrógeno atmosférico por las leguminosas.</a:t>
            </a:r>
          </a:p>
          <a:p>
            <a:pPr algn="just"/>
            <a:r>
              <a:rPr lang="es-ES" sz="2000" dirty="0">
                <a:solidFill>
                  <a:schemeClr val="accent1"/>
                </a:solidFill>
              </a:rPr>
              <a:t>Se </a:t>
            </a:r>
            <a:r>
              <a:rPr lang="es-ES" sz="2000" b="1" dirty="0">
                <a:solidFill>
                  <a:schemeClr val="accent1"/>
                </a:solidFill>
              </a:rPr>
              <a:t>aumenta la materia orgánica </a:t>
            </a:r>
            <a:r>
              <a:rPr lang="es-ES" sz="2000" dirty="0">
                <a:solidFill>
                  <a:schemeClr val="accent1"/>
                </a:solidFill>
              </a:rPr>
              <a:t>del suelo al crear una </a:t>
            </a:r>
            <a:r>
              <a:rPr lang="es-ES" sz="2000" b="1" dirty="0">
                <a:solidFill>
                  <a:schemeClr val="accent1"/>
                </a:solidFill>
              </a:rPr>
              <a:t>capa de restos orgánicos que</a:t>
            </a:r>
            <a:r>
              <a:rPr lang="es-ES" sz="2000" dirty="0">
                <a:solidFill>
                  <a:schemeClr val="accent1"/>
                </a:solidFill>
              </a:rPr>
              <a:t> </a:t>
            </a:r>
            <a:r>
              <a:rPr lang="es-ES" sz="2000" b="1" dirty="0">
                <a:solidFill>
                  <a:schemeClr val="accent1"/>
                </a:solidFill>
              </a:rPr>
              <a:t>aumenta la retención de carbono</a:t>
            </a:r>
            <a:r>
              <a:rPr lang="es-ES" sz="2000" dirty="0">
                <a:solidFill>
                  <a:schemeClr val="accent1"/>
                </a:solidFill>
              </a:rPr>
              <a:t> del suelo y consigue </a:t>
            </a:r>
            <a:r>
              <a:rPr lang="es-ES" sz="2000" b="1" dirty="0">
                <a:solidFill>
                  <a:schemeClr val="accent1"/>
                </a:solidFill>
              </a:rPr>
              <a:t>reducir y optimizar los insumos.</a:t>
            </a:r>
            <a:endParaRPr lang="es-ES" sz="2000" dirty="0">
              <a:solidFill>
                <a:schemeClr val="accent1"/>
              </a:solidFill>
            </a:endParaRPr>
          </a:p>
          <a:p>
            <a:pPr algn="just"/>
            <a:r>
              <a:rPr lang="es-ES" sz="2000" dirty="0">
                <a:solidFill>
                  <a:schemeClr val="accent1"/>
                </a:solidFill>
              </a:rPr>
              <a:t>Se </a:t>
            </a:r>
            <a:r>
              <a:rPr lang="es-ES" sz="2000" b="1" dirty="0">
                <a:solidFill>
                  <a:schemeClr val="accent1"/>
                </a:solidFill>
              </a:rPr>
              <a:t>incrementa también la actividad biológica del suelo y se proporciona un hábitat adecuado a los enemigos de las plagas.</a:t>
            </a:r>
          </a:p>
          <a:p>
            <a:pPr algn="just"/>
            <a:r>
              <a:rPr lang="es-ES" sz="2000" dirty="0">
                <a:solidFill>
                  <a:schemeClr val="accent1"/>
                </a:solidFill>
              </a:rPr>
              <a:t>Medioambientalmente, con la </a:t>
            </a:r>
            <a:r>
              <a:rPr lang="es-ES" sz="2000" b="1" dirty="0">
                <a:solidFill>
                  <a:schemeClr val="accent1"/>
                </a:solidFill>
              </a:rPr>
              <a:t>reducción del laboreo y la reducción y optimización de insumos</a:t>
            </a:r>
            <a:r>
              <a:rPr lang="es-ES" sz="2000" dirty="0">
                <a:solidFill>
                  <a:schemeClr val="accent1"/>
                </a:solidFill>
              </a:rPr>
              <a:t>, se consigue </a:t>
            </a:r>
            <a:r>
              <a:rPr lang="es-ES" sz="2000" b="1" dirty="0">
                <a:solidFill>
                  <a:schemeClr val="accent1"/>
                </a:solidFill>
              </a:rPr>
              <a:t>minimizar las emisiones de Gases de Efecto Invernadero.</a:t>
            </a:r>
          </a:p>
        </p:txBody>
      </p:sp>
      <p:pic>
        <p:nvPicPr>
          <p:cNvPr id="2" name="Imagen 1">
            <a:extLst>
              <a:ext uri="{FF2B5EF4-FFF2-40B4-BE49-F238E27FC236}">
                <a16:creationId xmlns:a16="http://schemas.microsoft.com/office/drawing/2014/main" id="{8444CCB5-15CD-6FE3-66B8-13FE00172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49299"/>
            <a:ext cx="1773331" cy="1142025"/>
          </a:xfrm>
          <a:prstGeom prst="rect">
            <a:avLst/>
          </a:prstGeom>
        </p:spPr>
      </p:pic>
    </p:spTree>
    <p:extLst>
      <p:ext uri="{BB962C8B-B14F-4D97-AF65-F5344CB8AC3E}">
        <p14:creationId xmlns:p14="http://schemas.microsoft.com/office/powerpoint/2010/main" val="1791435137"/>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C9B5A-3C13-42AF-A93C-BE8A64C62B00}"/>
              </a:ext>
            </a:extLst>
          </p:cNvPr>
          <p:cNvSpPr>
            <a:spLocks noGrp="1"/>
          </p:cNvSpPr>
          <p:nvPr>
            <p:ph type="title"/>
          </p:nvPr>
        </p:nvSpPr>
        <p:spPr>
          <a:xfrm>
            <a:off x="1325033" y="361950"/>
            <a:ext cx="10380307" cy="1017864"/>
          </a:xfrm>
        </p:spPr>
        <p:txBody>
          <a:bodyPr>
            <a:normAutofit fontScale="90000"/>
          </a:bodyPr>
          <a:lstStyle/>
          <a:p>
            <a:pPr algn="ctr"/>
            <a:r>
              <a:rPr lang="es-ES" sz="4000" b="1" dirty="0"/>
              <a:t>Requisitos Cubierta Vegetal Espontánea o Cultivada (P6)</a:t>
            </a:r>
            <a:br>
              <a:rPr lang="es-ES" b="1" dirty="0"/>
            </a:br>
            <a:endParaRPr lang="es-ES" b="1" dirty="0"/>
          </a:p>
        </p:txBody>
      </p:sp>
      <p:sp>
        <p:nvSpPr>
          <p:cNvPr id="3" name="Marcador de contenido 2">
            <a:extLst>
              <a:ext uri="{FF2B5EF4-FFF2-40B4-BE49-F238E27FC236}">
                <a16:creationId xmlns:a16="http://schemas.microsoft.com/office/drawing/2014/main" id="{EE315F07-1B16-4C74-B9E5-C245CC14C6E7}"/>
              </a:ext>
            </a:extLst>
          </p:cNvPr>
          <p:cNvSpPr>
            <a:spLocks noGrp="1"/>
          </p:cNvSpPr>
          <p:nvPr>
            <p:ph idx="1"/>
          </p:nvPr>
        </p:nvSpPr>
        <p:spPr>
          <a:xfrm>
            <a:off x="1075222" y="1184552"/>
            <a:ext cx="10879928" cy="4620936"/>
          </a:xfrm>
        </p:spPr>
        <p:txBody>
          <a:bodyPr>
            <a:normAutofit/>
          </a:bodyPr>
          <a:lstStyle/>
          <a:p>
            <a:pPr algn="just"/>
            <a:r>
              <a:rPr lang="es-ES" sz="2600" dirty="0">
                <a:solidFill>
                  <a:schemeClr val="accent1"/>
                </a:solidFill>
              </a:rPr>
              <a:t>Se diferencian </a:t>
            </a:r>
            <a:r>
              <a:rPr lang="es-ES" sz="2600" b="1" dirty="0">
                <a:solidFill>
                  <a:schemeClr val="accent1"/>
                </a:solidFill>
              </a:rPr>
              <a:t>3 tipos de superficies en función de la pendiente SIGPAC</a:t>
            </a:r>
            <a:r>
              <a:rPr lang="es-ES" dirty="0">
                <a:solidFill>
                  <a:schemeClr val="accent1"/>
                </a:solidFill>
              </a:rPr>
              <a:t>:</a:t>
            </a:r>
          </a:p>
          <a:p>
            <a:pPr lvl="1" algn="just"/>
            <a:r>
              <a:rPr lang="es-ES" sz="2200" b="1" dirty="0">
                <a:solidFill>
                  <a:schemeClr val="accent1"/>
                </a:solidFill>
              </a:rPr>
              <a:t>Terrenos Llanos</a:t>
            </a:r>
            <a:r>
              <a:rPr lang="es-ES" sz="2200" dirty="0">
                <a:solidFill>
                  <a:schemeClr val="accent1"/>
                </a:solidFill>
              </a:rPr>
              <a:t>: Pendiente </a:t>
            </a:r>
            <a:r>
              <a:rPr lang="es-ES" sz="2200" b="1" dirty="0">
                <a:solidFill>
                  <a:schemeClr val="accent1"/>
                </a:solidFill>
              </a:rPr>
              <a:t>inferior al 5%</a:t>
            </a:r>
          </a:p>
          <a:p>
            <a:pPr lvl="1" algn="just"/>
            <a:r>
              <a:rPr lang="es-ES" sz="2200" dirty="0">
                <a:solidFill>
                  <a:schemeClr val="accent1"/>
                </a:solidFill>
              </a:rPr>
              <a:t>Terrenos de </a:t>
            </a:r>
            <a:r>
              <a:rPr lang="es-ES" sz="2200" b="1" dirty="0">
                <a:solidFill>
                  <a:schemeClr val="accent1"/>
                </a:solidFill>
              </a:rPr>
              <a:t>Pendiente Media</a:t>
            </a:r>
            <a:r>
              <a:rPr lang="es-ES" sz="2200" dirty="0">
                <a:solidFill>
                  <a:schemeClr val="accent1"/>
                </a:solidFill>
              </a:rPr>
              <a:t>: Pendiente </a:t>
            </a:r>
            <a:r>
              <a:rPr lang="es-ES" sz="2200" b="1" dirty="0">
                <a:solidFill>
                  <a:schemeClr val="accent1"/>
                </a:solidFill>
              </a:rPr>
              <a:t>igual o superior al 5% e inferior al 10%</a:t>
            </a:r>
          </a:p>
          <a:p>
            <a:pPr lvl="1" algn="just"/>
            <a:r>
              <a:rPr lang="es-ES" sz="2200" dirty="0">
                <a:solidFill>
                  <a:schemeClr val="accent1"/>
                </a:solidFill>
              </a:rPr>
              <a:t>Terrenos de </a:t>
            </a:r>
            <a:r>
              <a:rPr lang="es-ES" sz="2200" b="1" dirty="0">
                <a:solidFill>
                  <a:schemeClr val="accent1"/>
                </a:solidFill>
              </a:rPr>
              <a:t>Elevada Pendiente</a:t>
            </a:r>
            <a:r>
              <a:rPr lang="es-ES" sz="2200" dirty="0">
                <a:solidFill>
                  <a:schemeClr val="accent1"/>
                </a:solidFill>
              </a:rPr>
              <a:t>: Pendiente </a:t>
            </a:r>
            <a:r>
              <a:rPr lang="es-ES" sz="2200" b="1" dirty="0">
                <a:solidFill>
                  <a:schemeClr val="accent1"/>
                </a:solidFill>
              </a:rPr>
              <a:t>igual o superior al 10%</a:t>
            </a:r>
          </a:p>
          <a:p>
            <a:pPr algn="just"/>
            <a:r>
              <a:rPr lang="es-ES" sz="2600" b="1" dirty="0">
                <a:solidFill>
                  <a:schemeClr val="accent1"/>
                </a:solidFill>
              </a:rPr>
              <a:t>Mantener una cubierta vegetal </a:t>
            </a:r>
            <a:r>
              <a:rPr lang="es-ES" sz="2600" dirty="0">
                <a:solidFill>
                  <a:schemeClr val="accent1"/>
                </a:solidFill>
              </a:rPr>
              <a:t>(sembrada o espontánea), viva o agostada, sobre el terreno </a:t>
            </a:r>
            <a:r>
              <a:rPr lang="es-ES" sz="2600" b="1" dirty="0">
                <a:solidFill>
                  <a:schemeClr val="accent1"/>
                </a:solidFill>
              </a:rPr>
              <a:t>durante todo el año</a:t>
            </a:r>
            <a:r>
              <a:rPr lang="es-ES" sz="2600" dirty="0">
                <a:solidFill>
                  <a:schemeClr val="accent1"/>
                </a:solidFill>
              </a:rPr>
              <a:t>. La cubierta debe </a:t>
            </a:r>
            <a:r>
              <a:rPr lang="es-ES" sz="2600" b="1" dirty="0">
                <a:solidFill>
                  <a:schemeClr val="accent1"/>
                </a:solidFill>
              </a:rPr>
              <a:t>permanecer viva, al menos, durante un periodo mínimo de 4 meses </a:t>
            </a:r>
            <a:r>
              <a:rPr lang="es-ES" sz="2600" dirty="0">
                <a:solidFill>
                  <a:schemeClr val="accent1"/>
                </a:solidFill>
              </a:rPr>
              <a:t>entre el 1 de octubre y el 31 de marzo</a:t>
            </a:r>
          </a:p>
          <a:p>
            <a:pPr algn="just"/>
            <a:r>
              <a:rPr lang="es-ES" sz="2600" dirty="0">
                <a:solidFill>
                  <a:schemeClr val="accent1"/>
                </a:solidFill>
              </a:rPr>
              <a:t>La </a:t>
            </a:r>
            <a:r>
              <a:rPr lang="es-ES" sz="2600" b="1" dirty="0">
                <a:solidFill>
                  <a:schemeClr val="accent1"/>
                </a:solidFill>
              </a:rPr>
              <a:t>anchura mínima de la cubierta será el 40% de la anchura libre de la proyección de copa </a:t>
            </a:r>
            <a:r>
              <a:rPr lang="es-ES" sz="2600" dirty="0">
                <a:solidFill>
                  <a:schemeClr val="accent1"/>
                </a:solidFill>
              </a:rPr>
              <a:t>(</a:t>
            </a:r>
            <a:r>
              <a:rPr lang="es-ES" sz="2600" b="1" dirty="0">
                <a:solidFill>
                  <a:schemeClr val="accent1"/>
                </a:solidFill>
              </a:rPr>
              <a:t>mínimo 0,5 m</a:t>
            </a:r>
            <a:r>
              <a:rPr lang="es-ES" sz="2600" dirty="0">
                <a:solidFill>
                  <a:schemeClr val="accent1"/>
                </a:solidFill>
              </a:rPr>
              <a:t>). Los terrenos con </a:t>
            </a:r>
            <a:r>
              <a:rPr lang="es-ES" sz="2600" b="1" dirty="0">
                <a:solidFill>
                  <a:schemeClr val="accent1"/>
                </a:solidFill>
              </a:rPr>
              <a:t>elevada pendiente tendrán 1 m más de ancho de cubierta</a:t>
            </a:r>
          </a:p>
          <a:p>
            <a:pPr marL="0" indent="0">
              <a:buNone/>
            </a:pPr>
            <a:endParaRPr lang="es-ES" dirty="0"/>
          </a:p>
        </p:txBody>
      </p:sp>
      <p:pic>
        <p:nvPicPr>
          <p:cNvPr id="4" name="Imagen 3">
            <a:extLst>
              <a:ext uri="{FF2B5EF4-FFF2-40B4-BE49-F238E27FC236}">
                <a16:creationId xmlns:a16="http://schemas.microsoft.com/office/drawing/2014/main" id="{25F03CF5-532D-D4C5-223B-55DE22745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610225"/>
            <a:ext cx="1773331" cy="1142025"/>
          </a:xfrm>
          <a:prstGeom prst="rect">
            <a:avLst/>
          </a:prstGeom>
        </p:spPr>
      </p:pic>
    </p:spTree>
    <p:extLst>
      <p:ext uri="{BB962C8B-B14F-4D97-AF65-F5344CB8AC3E}">
        <p14:creationId xmlns:p14="http://schemas.microsoft.com/office/powerpoint/2010/main" val="2643432431"/>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C6C53D-B8A5-4E8A-9DF8-03B0D431F213}"/>
              </a:ext>
            </a:extLst>
          </p:cNvPr>
          <p:cNvSpPr>
            <a:spLocks noGrp="1"/>
          </p:cNvSpPr>
          <p:nvPr>
            <p:ph type="title"/>
          </p:nvPr>
        </p:nvSpPr>
        <p:spPr>
          <a:xfrm>
            <a:off x="1242941" y="278091"/>
            <a:ext cx="10333173" cy="841695"/>
          </a:xfrm>
        </p:spPr>
        <p:txBody>
          <a:bodyPr>
            <a:normAutofit/>
          </a:bodyPr>
          <a:lstStyle/>
          <a:p>
            <a:pPr algn="ctr"/>
            <a:r>
              <a:rPr lang="es-ES" sz="3600" b="1" dirty="0"/>
              <a:t>Requisitos Cubierta Vegetal Espontánea o Cultivada (P6)</a:t>
            </a:r>
            <a:endParaRPr lang="es-ES" sz="3600" dirty="0"/>
          </a:p>
        </p:txBody>
      </p:sp>
      <p:sp>
        <p:nvSpPr>
          <p:cNvPr id="3" name="Marcador de contenido 2">
            <a:extLst>
              <a:ext uri="{FF2B5EF4-FFF2-40B4-BE49-F238E27FC236}">
                <a16:creationId xmlns:a16="http://schemas.microsoft.com/office/drawing/2014/main" id="{77266D17-A750-4275-9E14-9DCD2927453A}"/>
              </a:ext>
            </a:extLst>
          </p:cNvPr>
          <p:cNvSpPr>
            <a:spLocks noGrp="1"/>
          </p:cNvSpPr>
          <p:nvPr>
            <p:ph idx="1"/>
          </p:nvPr>
        </p:nvSpPr>
        <p:spPr>
          <a:xfrm>
            <a:off x="953340" y="1119786"/>
            <a:ext cx="10898781" cy="4818220"/>
          </a:xfrm>
        </p:spPr>
        <p:txBody>
          <a:bodyPr>
            <a:normAutofit/>
          </a:bodyPr>
          <a:lstStyle/>
          <a:p>
            <a:pPr algn="just"/>
            <a:r>
              <a:rPr lang="es-ES" b="1" dirty="0">
                <a:solidFill>
                  <a:schemeClr val="accent1"/>
                </a:solidFill>
              </a:rPr>
              <a:t>Manejo de la cubierta vegetal mediante siega mecánica, desbrozado o por medio del ganado</a:t>
            </a:r>
            <a:r>
              <a:rPr lang="es-ES" dirty="0">
                <a:solidFill>
                  <a:schemeClr val="accent1"/>
                </a:solidFill>
              </a:rPr>
              <a:t>. Se depositan los restos sobre el terreno de manera que cubran el espacio inicial ocupado por la cubierta vegetal (</a:t>
            </a:r>
            <a:r>
              <a:rPr lang="es-ES" dirty="0" err="1">
                <a:solidFill>
                  <a:schemeClr val="accent1"/>
                </a:solidFill>
              </a:rPr>
              <a:t>mulching</a:t>
            </a:r>
            <a:r>
              <a:rPr lang="es-ES" dirty="0">
                <a:solidFill>
                  <a:schemeClr val="accent1"/>
                </a:solidFill>
              </a:rPr>
              <a:t>)</a:t>
            </a:r>
          </a:p>
          <a:p>
            <a:pPr algn="just"/>
            <a:r>
              <a:rPr lang="es-ES" b="1" dirty="0">
                <a:solidFill>
                  <a:schemeClr val="accent1"/>
                </a:solidFill>
              </a:rPr>
              <a:t>No se pueden aplicar productos fitosanitarios </a:t>
            </a:r>
            <a:r>
              <a:rPr lang="es-ES" dirty="0">
                <a:solidFill>
                  <a:schemeClr val="accent1"/>
                </a:solidFill>
              </a:rPr>
              <a:t>sobre la cubierta vegetal, salvo excepciones, en casos de inversión de flora.</a:t>
            </a:r>
          </a:p>
          <a:p>
            <a:pPr algn="just"/>
            <a:r>
              <a:rPr lang="es-ES" b="1" dirty="0">
                <a:solidFill>
                  <a:schemeClr val="accent1"/>
                </a:solidFill>
              </a:rPr>
              <a:t>Registrar en el Cuaderno de Explotación todas las actuaciones efectuadas </a:t>
            </a:r>
            <a:r>
              <a:rPr lang="es-ES" dirty="0">
                <a:solidFill>
                  <a:schemeClr val="accent1"/>
                </a:solidFill>
              </a:rPr>
              <a:t>(implantación de cubierta y manejo).</a:t>
            </a:r>
          </a:p>
          <a:p>
            <a:pPr algn="just"/>
            <a:r>
              <a:rPr lang="es-ES" b="1" dirty="0">
                <a:solidFill>
                  <a:schemeClr val="accent1"/>
                </a:solidFill>
              </a:rPr>
              <a:t>Complemento adicional de 25 €/ha </a:t>
            </a:r>
            <a:r>
              <a:rPr lang="es-ES" dirty="0">
                <a:solidFill>
                  <a:schemeClr val="accent1"/>
                </a:solidFill>
              </a:rPr>
              <a:t>por llevar a cabo la </a:t>
            </a:r>
            <a:r>
              <a:rPr lang="es-ES" b="1" dirty="0">
                <a:solidFill>
                  <a:schemeClr val="accent1"/>
                </a:solidFill>
              </a:rPr>
              <a:t>práctica más de un año consecutivo </a:t>
            </a:r>
            <a:r>
              <a:rPr lang="es-ES" dirty="0">
                <a:solidFill>
                  <a:schemeClr val="accent1"/>
                </a:solidFill>
              </a:rPr>
              <a:t>sobre la misma superficie.</a:t>
            </a:r>
          </a:p>
          <a:p>
            <a:endParaRPr lang="es-ES" dirty="0"/>
          </a:p>
        </p:txBody>
      </p:sp>
      <p:pic>
        <p:nvPicPr>
          <p:cNvPr id="4" name="Imagen 3">
            <a:extLst>
              <a:ext uri="{FF2B5EF4-FFF2-40B4-BE49-F238E27FC236}">
                <a16:creationId xmlns:a16="http://schemas.microsoft.com/office/drawing/2014/main" id="{D8237114-922B-3D92-8D67-B8BEAF249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610225"/>
            <a:ext cx="1773331" cy="1142025"/>
          </a:xfrm>
          <a:prstGeom prst="rect">
            <a:avLst/>
          </a:prstGeom>
        </p:spPr>
      </p:pic>
    </p:spTree>
    <p:extLst>
      <p:ext uri="{BB962C8B-B14F-4D97-AF65-F5344CB8AC3E}">
        <p14:creationId xmlns:p14="http://schemas.microsoft.com/office/powerpoint/2010/main" val="4031120145"/>
      </p:ext>
    </p:extLst>
  </p:cSld>
  <p:clrMapOvr>
    <a:overrideClrMapping bg1="lt1" tx1="dk1" bg2="lt2" tx2="dk2" accent1="accent1" accent2="accent2" accent3="accent3" accent4="accent4" accent5="accent5" accent6="accent6" hlink="hlink" folHlink="folHlink"/>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77E6E71-25CC-675C-10DB-C3484D01E00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AF034DC-E179-E94A-C36D-7B14BB58A535}"/>
              </a:ext>
            </a:extLst>
          </p:cNvPr>
          <p:cNvSpPr>
            <a:spLocks noGrp="1"/>
          </p:cNvSpPr>
          <p:nvPr>
            <p:ph type="title"/>
          </p:nvPr>
        </p:nvSpPr>
        <p:spPr>
          <a:xfrm>
            <a:off x="1242941" y="55711"/>
            <a:ext cx="10333173" cy="841695"/>
          </a:xfrm>
        </p:spPr>
        <p:txBody>
          <a:bodyPr>
            <a:normAutofit/>
          </a:bodyPr>
          <a:lstStyle/>
          <a:p>
            <a:pPr algn="ctr"/>
            <a:r>
              <a:rPr lang="es-ES" sz="3600" b="1" dirty="0"/>
              <a:t>Requisitos Cubierta Vegetal Espontánea o Cultivada (P6)</a:t>
            </a:r>
            <a:endParaRPr lang="es-ES" sz="3600" dirty="0"/>
          </a:p>
        </p:txBody>
      </p:sp>
      <p:sp>
        <p:nvSpPr>
          <p:cNvPr id="3" name="Marcador de contenido 2">
            <a:extLst>
              <a:ext uri="{FF2B5EF4-FFF2-40B4-BE49-F238E27FC236}">
                <a16:creationId xmlns:a16="http://schemas.microsoft.com/office/drawing/2014/main" id="{A38F1F9A-A9F2-B9BA-842C-FA1872B5D130}"/>
              </a:ext>
            </a:extLst>
          </p:cNvPr>
          <p:cNvSpPr>
            <a:spLocks noGrp="1"/>
          </p:cNvSpPr>
          <p:nvPr>
            <p:ph idx="1"/>
          </p:nvPr>
        </p:nvSpPr>
        <p:spPr>
          <a:xfrm>
            <a:off x="953340" y="1119786"/>
            <a:ext cx="10898781" cy="4818220"/>
          </a:xfrm>
        </p:spPr>
        <p:txBody>
          <a:bodyPr>
            <a:normAutofit/>
          </a:bodyPr>
          <a:lstStyle/>
          <a:p>
            <a:pPr algn="just"/>
            <a:endParaRPr lang="es-ES" b="1" dirty="0">
              <a:solidFill>
                <a:schemeClr val="accent1"/>
              </a:solidFill>
            </a:endParaRPr>
          </a:p>
          <a:p>
            <a:endParaRPr lang="es-ES" dirty="0"/>
          </a:p>
        </p:txBody>
      </p:sp>
      <p:pic>
        <p:nvPicPr>
          <p:cNvPr id="4" name="Imagen 3">
            <a:extLst>
              <a:ext uri="{FF2B5EF4-FFF2-40B4-BE49-F238E27FC236}">
                <a16:creationId xmlns:a16="http://schemas.microsoft.com/office/drawing/2014/main" id="{3D59D56E-D7F5-DDAF-A6D2-C2865946F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610225"/>
            <a:ext cx="1773331" cy="1142025"/>
          </a:xfrm>
          <a:prstGeom prst="rect">
            <a:avLst/>
          </a:prstGeom>
        </p:spPr>
      </p:pic>
      <p:sp>
        <p:nvSpPr>
          <p:cNvPr id="8" name="CuadroTexto 7">
            <a:extLst>
              <a:ext uri="{FF2B5EF4-FFF2-40B4-BE49-F238E27FC236}">
                <a16:creationId xmlns:a16="http://schemas.microsoft.com/office/drawing/2014/main" id="{36CF3C80-95F1-D044-51E9-EA6C24BC9C4D}"/>
              </a:ext>
            </a:extLst>
          </p:cNvPr>
          <p:cNvSpPr txBox="1"/>
          <p:nvPr/>
        </p:nvSpPr>
        <p:spPr>
          <a:xfrm>
            <a:off x="579405" y="607251"/>
            <a:ext cx="11033189" cy="4985980"/>
          </a:xfrm>
          <a:prstGeom prst="rect">
            <a:avLst/>
          </a:prstGeom>
          <a:noFill/>
        </p:spPr>
        <p:txBody>
          <a:bodyPr wrap="square">
            <a:spAutoFit/>
          </a:bodyPr>
          <a:lstStyle/>
          <a:p>
            <a:pPr algn="just"/>
            <a:endParaRPr lang="es-ES" dirty="0">
              <a:solidFill>
                <a:schemeClr val="accent1"/>
              </a:solidFill>
            </a:endParaRPr>
          </a:p>
          <a:p>
            <a:pPr marL="723900" lvl="1" indent="-457200" algn="just">
              <a:buFont typeface="Arial" panose="020B0604020202020204" pitchFamily="34" charset="0"/>
              <a:buChar char="•"/>
            </a:pPr>
            <a:r>
              <a:rPr lang="es-ES" sz="2000" dirty="0">
                <a:solidFill>
                  <a:schemeClr val="accent1"/>
                </a:solidFill>
              </a:rPr>
              <a:t>El periodo obligatorio en el que la cubierta debe permanecer viva se reduce a 2 meses (entre 15 diciembre y 15 febrero). </a:t>
            </a:r>
          </a:p>
          <a:p>
            <a:pPr marL="723900" lvl="1" indent="-457200" algn="just">
              <a:buFont typeface="Arial" panose="020B0604020202020204" pitchFamily="34" charset="0"/>
              <a:buChar char="•"/>
            </a:pPr>
            <a:r>
              <a:rPr lang="es-ES" sz="2000" dirty="0">
                <a:solidFill>
                  <a:schemeClr val="accent1"/>
                </a:solidFill>
              </a:rPr>
              <a:t>Se permitirán labores verticales superficiales de mantenimiento de las cubiertas que no supongan, en ningún caso, la modificación de la estructura del suelo, manteniendo la obligación de que el suelo no permanezca desnudo en ningún momento del año.</a:t>
            </a:r>
          </a:p>
          <a:p>
            <a:pPr algn="just"/>
            <a:r>
              <a:rPr lang="es-ES" sz="2000" dirty="0">
                <a:solidFill>
                  <a:schemeClr val="accent1"/>
                </a:solidFill>
              </a:rPr>
              <a:t>En los </a:t>
            </a:r>
            <a:r>
              <a:rPr lang="es-ES" sz="2000" b="1" dirty="0">
                <a:solidFill>
                  <a:schemeClr val="accent1"/>
                </a:solidFill>
              </a:rPr>
              <a:t>secanos</a:t>
            </a:r>
            <a:r>
              <a:rPr lang="es-ES" sz="2000" dirty="0">
                <a:solidFill>
                  <a:schemeClr val="accent1"/>
                </a:solidFill>
              </a:rPr>
              <a:t>, posibilidad de:</a:t>
            </a:r>
          </a:p>
          <a:p>
            <a:pPr marL="266700" indent="95250" algn="just"/>
            <a:r>
              <a:rPr lang="es-ES" sz="2000" dirty="0">
                <a:solidFill>
                  <a:schemeClr val="accent1"/>
                </a:solidFill>
              </a:rPr>
              <a:t>a)  Cubiertas en calles alternas.</a:t>
            </a:r>
          </a:p>
          <a:p>
            <a:pPr marL="628650" indent="-266700" algn="just"/>
            <a:r>
              <a:rPr lang="es-ES" sz="2000" dirty="0">
                <a:solidFill>
                  <a:schemeClr val="accent1"/>
                </a:solidFill>
              </a:rPr>
              <a:t>b) Labor vertical, poco profunda, de mantenimiento, entre abril y septiembre. Sin modificar la   estructura del suelo.</a:t>
            </a:r>
          </a:p>
          <a:p>
            <a:pPr marL="361950" algn="just"/>
            <a:r>
              <a:rPr lang="es-ES" sz="2000" dirty="0">
                <a:solidFill>
                  <a:schemeClr val="accent1"/>
                </a:solidFill>
              </a:rPr>
              <a:t>c)  Las cubiertas vegetales NO deben permanecer vivas un periodo mínimo de tiempo.</a:t>
            </a:r>
          </a:p>
          <a:p>
            <a:pPr marL="628650" indent="-266700" algn="just"/>
            <a:r>
              <a:rPr lang="es-ES" sz="2000" dirty="0">
                <a:solidFill>
                  <a:schemeClr val="accent1"/>
                </a:solidFill>
              </a:rPr>
              <a:t>d) Las cubiertas vegetales podrán ocupar un 20% de la anchura libre de la proyección de copa durante la época estival.</a:t>
            </a:r>
          </a:p>
          <a:p>
            <a:pPr algn="just"/>
            <a:r>
              <a:rPr lang="es-ES" sz="2000" dirty="0">
                <a:solidFill>
                  <a:schemeClr val="accent1"/>
                </a:solidFill>
              </a:rPr>
              <a:t>En los </a:t>
            </a:r>
            <a:r>
              <a:rPr lang="es-ES" sz="2000" b="1" dirty="0">
                <a:solidFill>
                  <a:schemeClr val="accent1"/>
                </a:solidFill>
              </a:rPr>
              <a:t>“Secanos Áridos” </a:t>
            </a:r>
            <a:r>
              <a:rPr lang="es-ES" sz="2000" dirty="0">
                <a:solidFill>
                  <a:schemeClr val="accent1"/>
                </a:solidFill>
              </a:rPr>
              <a:t>(comarcas incluidas en el Anexo XVI del RD 1048/2022), se podrán establecer cubiertas </a:t>
            </a:r>
            <a:r>
              <a:rPr lang="es-ES" sz="2000" b="1" dirty="0">
                <a:solidFill>
                  <a:schemeClr val="accent1"/>
                </a:solidFill>
              </a:rPr>
              <a:t>en todas las calles correspondientes al 50% de la superficie acogida </a:t>
            </a:r>
            <a:r>
              <a:rPr lang="es-ES" sz="2000" dirty="0">
                <a:solidFill>
                  <a:schemeClr val="accent1"/>
                </a:solidFill>
              </a:rPr>
              <a:t>a la práctica.</a:t>
            </a:r>
          </a:p>
          <a:p>
            <a:pPr marL="723900" lvl="1" indent="-457200" algn="just">
              <a:buFont typeface="Arial" panose="020B0604020202020204" pitchFamily="34" charset="0"/>
              <a:buChar char="•"/>
            </a:pPr>
            <a:endParaRPr lang="es-ES" sz="2000" dirty="0">
              <a:solidFill>
                <a:schemeClr val="accent1"/>
              </a:solidFill>
            </a:endParaRPr>
          </a:p>
        </p:txBody>
      </p:sp>
    </p:spTree>
    <p:extLst>
      <p:ext uri="{BB962C8B-B14F-4D97-AF65-F5344CB8AC3E}">
        <p14:creationId xmlns:p14="http://schemas.microsoft.com/office/powerpoint/2010/main" val="1667339897"/>
      </p:ext>
    </p:extLst>
  </p:cSld>
  <p:clrMapOvr>
    <a:overrideClrMapping bg1="lt1" tx1="dk1" bg2="lt2" tx2="dk2" accent1="accent1" accent2="accent2" accent3="accent3" accent4="accent4" accent5="accent5" accent6="accent6" hlink="hlink" folHlink="folHlink"/>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6148A1-15AA-486C-EC22-25E380442C73}"/>
              </a:ext>
            </a:extLst>
          </p:cNvPr>
          <p:cNvSpPr>
            <a:spLocks noGrp="1"/>
          </p:cNvSpPr>
          <p:nvPr>
            <p:ph type="title"/>
          </p:nvPr>
        </p:nvSpPr>
        <p:spPr>
          <a:xfrm>
            <a:off x="1152236" y="300470"/>
            <a:ext cx="10515600" cy="1325563"/>
          </a:xfrm>
        </p:spPr>
        <p:txBody>
          <a:bodyPr/>
          <a:lstStyle/>
          <a:p>
            <a:pPr algn="ctr"/>
            <a:r>
              <a:rPr lang="es-ES" b="1" dirty="0"/>
              <a:t>¿Podemos intentar frenar esta situación?</a:t>
            </a:r>
          </a:p>
        </p:txBody>
      </p:sp>
      <p:pic>
        <p:nvPicPr>
          <p:cNvPr id="4" name="Marcador de contenido 3">
            <a:extLst>
              <a:ext uri="{FF2B5EF4-FFF2-40B4-BE49-F238E27FC236}">
                <a16:creationId xmlns:a16="http://schemas.microsoft.com/office/drawing/2014/main" id="{BBB0DAD8-50D1-8662-91F4-1527DC145603}"/>
              </a:ext>
            </a:extLst>
          </p:cNvPr>
          <p:cNvPicPr>
            <a:picLocks noGrp="1" noChangeAspect="1"/>
          </p:cNvPicPr>
          <p:nvPr>
            <p:ph idx="1"/>
          </p:nvPr>
        </p:nvPicPr>
        <p:blipFill rotWithShape="1">
          <a:blip r:embed="rId4"/>
          <a:srcRect l="15127" t="22387" r="51211" b="44776"/>
          <a:stretch/>
        </p:blipFill>
        <p:spPr bwMode="auto">
          <a:xfrm>
            <a:off x="2332943" y="1626033"/>
            <a:ext cx="8154186" cy="4474441"/>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836629FF-AB85-6793-F173-64478001D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6" y="5594116"/>
            <a:ext cx="1773331" cy="1142025"/>
          </a:xfrm>
          <a:prstGeom prst="rect">
            <a:avLst/>
          </a:prstGeom>
        </p:spPr>
      </p:pic>
    </p:spTree>
    <p:extLst>
      <p:ext uri="{BB962C8B-B14F-4D97-AF65-F5344CB8AC3E}">
        <p14:creationId xmlns:p14="http://schemas.microsoft.com/office/powerpoint/2010/main" val="3370145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CEF03-0232-4945-84E1-F5BCE84C838C}"/>
              </a:ext>
            </a:extLst>
          </p:cNvPr>
          <p:cNvSpPr>
            <a:spLocks noGrp="1"/>
          </p:cNvSpPr>
          <p:nvPr>
            <p:ph type="title"/>
          </p:nvPr>
        </p:nvSpPr>
        <p:spPr>
          <a:xfrm>
            <a:off x="1534583" y="-247737"/>
            <a:ext cx="9876367" cy="1518407"/>
          </a:xfrm>
        </p:spPr>
        <p:txBody>
          <a:bodyPr>
            <a:normAutofit/>
          </a:bodyPr>
          <a:lstStyle/>
          <a:p>
            <a:pPr algn="ctr"/>
            <a:br>
              <a:rPr lang="es-ES" sz="2700" b="1" u="sng" dirty="0">
                <a:effectLst>
                  <a:outerShdw blurRad="38100" dist="38100" dir="2700000" algn="tl">
                    <a:srgbClr val="000000">
                      <a:alpha val="43137"/>
                    </a:srgbClr>
                  </a:outerShdw>
                </a:effectLst>
              </a:rPr>
            </a:br>
            <a:r>
              <a:rPr lang="es-ES" sz="3100" b="1" u="sng" dirty="0">
                <a:effectLst>
                  <a:outerShdw blurRad="38100" dist="38100" dir="2700000" algn="tl">
                    <a:srgbClr val="000000">
                      <a:alpha val="43137"/>
                    </a:srgbClr>
                  </a:outerShdw>
                </a:effectLst>
              </a:rPr>
              <a:t>Cubiertas Inertes de Restos de Poda en Cultivos Leñosos (P7)</a:t>
            </a:r>
            <a:br>
              <a:rPr lang="es-ES" sz="3100" b="1" u="sng" dirty="0">
                <a:effectLst>
                  <a:outerShdw blurRad="38100" dist="38100" dir="2700000" algn="tl">
                    <a:srgbClr val="000000">
                      <a:alpha val="43137"/>
                    </a:srgbClr>
                  </a:outerShdw>
                </a:effectLst>
              </a:rPr>
            </a:br>
            <a:r>
              <a:rPr lang="es-ES" dirty="0"/>
              <a:t> </a:t>
            </a:r>
          </a:p>
        </p:txBody>
      </p:sp>
      <p:pic>
        <p:nvPicPr>
          <p:cNvPr id="8" name="Marcador de contenido 7">
            <a:extLst>
              <a:ext uri="{FF2B5EF4-FFF2-40B4-BE49-F238E27FC236}">
                <a16:creationId xmlns:a16="http://schemas.microsoft.com/office/drawing/2014/main" id="{C8C5CF11-6C6D-4B72-B5C9-8D72F9DC2580}"/>
              </a:ext>
            </a:extLst>
          </p:cNvPr>
          <p:cNvPicPr>
            <a:picLocks noGrp="1"/>
          </p:cNvPicPr>
          <p:nvPr>
            <p:ph idx="1"/>
          </p:nvPr>
        </p:nvPicPr>
        <p:blipFill rotWithShape="1">
          <a:blip r:embed="rId4"/>
          <a:srcRect l="63256" t="18708" r="5128" b="50415"/>
          <a:stretch>
            <a:fillRect/>
          </a:stretch>
        </p:blipFill>
        <p:spPr bwMode="auto">
          <a:xfrm>
            <a:off x="6996954" y="1499270"/>
            <a:ext cx="4327983" cy="3848585"/>
          </a:xfrm>
          <a:prstGeom prst="rect">
            <a:avLst/>
          </a:prstGeom>
          <a:ln>
            <a:noFill/>
          </a:ln>
          <a:extLst>
            <a:ext uri="{53640926-AAD7-44D8-BBD7-CCE9431645EC}">
              <a14:shadowObscured xmlns:a14="http://schemas.microsoft.com/office/drawing/2010/main"/>
            </a:ext>
          </a:extLst>
        </p:spPr>
      </p:pic>
      <p:sp>
        <p:nvSpPr>
          <p:cNvPr id="4" name="Marcador de texto 3">
            <a:extLst>
              <a:ext uri="{FF2B5EF4-FFF2-40B4-BE49-F238E27FC236}">
                <a16:creationId xmlns:a16="http://schemas.microsoft.com/office/drawing/2014/main" id="{78172D27-DBA7-49FD-BBD3-2CA422EF5C5F}"/>
              </a:ext>
            </a:extLst>
          </p:cNvPr>
          <p:cNvSpPr>
            <a:spLocks noGrp="1"/>
          </p:cNvSpPr>
          <p:nvPr>
            <p:ph type="body" sz="half" idx="2"/>
          </p:nvPr>
        </p:nvSpPr>
        <p:spPr>
          <a:xfrm>
            <a:off x="1465736" y="1369960"/>
            <a:ext cx="5007030" cy="4501480"/>
          </a:xfrm>
        </p:spPr>
        <p:txBody>
          <a:bodyPr>
            <a:noAutofit/>
          </a:bodyPr>
          <a:lstStyle/>
          <a:p>
            <a:pPr algn="just"/>
            <a:r>
              <a:rPr lang="es-ES" sz="2200" dirty="0">
                <a:solidFill>
                  <a:schemeClr val="accent1"/>
                </a:solidFill>
              </a:rPr>
              <a:t>Esta práctica resulta fundamental para </a:t>
            </a:r>
            <a:r>
              <a:rPr lang="es-ES" sz="2200" b="1" dirty="0">
                <a:solidFill>
                  <a:schemeClr val="accent1"/>
                </a:solidFill>
              </a:rPr>
              <a:t>reducir la erosión y desertificación</a:t>
            </a:r>
            <a:r>
              <a:rPr lang="es-ES" sz="2200" dirty="0">
                <a:solidFill>
                  <a:schemeClr val="accent1"/>
                </a:solidFill>
              </a:rPr>
              <a:t> en las zonas agrícolas, ya que, a través del establecimiento de una cobertura inerte sobre el mismo, se evitan estos fenómenos adversos. </a:t>
            </a:r>
          </a:p>
          <a:p>
            <a:pPr algn="just"/>
            <a:r>
              <a:rPr lang="es-ES" sz="2200" dirty="0">
                <a:solidFill>
                  <a:schemeClr val="accent1"/>
                </a:solidFill>
              </a:rPr>
              <a:t>Al mismo tiempo, </a:t>
            </a:r>
            <a:r>
              <a:rPr lang="es-ES" sz="2200" b="1" dirty="0">
                <a:solidFill>
                  <a:schemeClr val="accent1"/>
                </a:solidFill>
              </a:rPr>
              <a:t>se incrementa la materia orgánica del suelo</a:t>
            </a:r>
            <a:r>
              <a:rPr lang="es-ES" sz="2200" dirty="0">
                <a:solidFill>
                  <a:schemeClr val="accent1"/>
                </a:solidFill>
              </a:rPr>
              <a:t>, por lo que </a:t>
            </a:r>
            <a:r>
              <a:rPr lang="es-ES" sz="2200" b="1" dirty="0">
                <a:solidFill>
                  <a:schemeClr val="accent1"/>
                </a:solidFill>
              </a:rPr>
              <a:t>se mejora su calidad y,</a:t>
            </a:r>
            <a:r>
              <a:rPr lang="es-ES" sz="2200" dirty="0">
                <a:solidFill>
                  <a:schemeClr val="accent1"/>
                </a:solidFill>
              </a:rPr>
              <a:t> por tanto, se necesitan menos aportes de fertilizantes, </a:t>
            </a:r>
            <a:r>
              <a:rPr lang="es-ES" sz="2200" b="1" dirty="0">
                <a:solidFill>
                  <a:schemeClr val="accent1"/>
                </a:solidFill>
              </a:rPr>
              <a:t>reduciéndose las emisiones de dióxido de carbono </a:t>
            </a:r>
            <a:r>
              <a:rPr lang="es-ES" sz="2200" dirty="0">
                <a:solidFill>
                  <a:schemeClr val="accent1"/>
                </a:solidFill>
              </a:rPr>
              <a:t>producidas en la fabricación de los fertilizantes.</a:t>
            </a:r>
          </a:p>
        </p:txBody>
      </p:sp>
      <p:pic>
        <p:nvPicPr>
          <p:cNvPr id="3" name="Imagen 2">
            <a:extLst>
              <a:ext uri="{FF2B5EF4-FFF2-40B4-BE49-F238E27FC236}">
                <a16:creationId xmlns:a16="http://schemas.microsoft.com/office/drawing/2014/main" id="{A1F9C246-765C-24E5-E374-D8DAD5DBF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5610225"/>
            <a:ext cx="1773331" cy="1142025"/>
          </a:xfrm>
          <a:prstGeom prst="rect">
            <a:avLst/>
          </a:prstGeom>
        </p:spPr>
      </p:pic>
    </p:spTree>
    <p:extLst>
      <p:ext uri="{BB962C8B-B14F-4D97-AF65-F5344CB8AC3E}">
        <p14:creationId xmlns:p14="http://schemas.microsoft.com/office/powerpoint/2010/main" val="3985690638"/>
      </p:ext>
    </p:extLst>
  </p:cSld>
  <p:clrMapOvr>
    <a:overrideClrMapping bg1="lt1" tx1="dk1" bg2="lt2" tx2="dk2" accent1="accent1" accent2="accent2" accent3="accent3" accent4="accent4" accent5="accent5" accent6="accent6" hlink="hlink" folHlink="folHlink"/>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77ECDE-ECAE-4E4F-A243-CC67DEACAC9A}"/>
              </a:ext>
            </a:extLst>
          </p:cNvPr>
          <p:cNvSpPr>
            <a:spLocks noGrp="1"/>
          </p:cNvSpPr>
          <p:nvPr>
            <p:ph type="title"/>
          </p:nvPr>
        </p:nvSpPr>
        <p:spPr>
          <a:xfrm>
            <a:off x="1217083" y="0"/>
            <a:ext cx="10540563" cy="1003176"/>
          </a:xfrm>
        </p:spPr>
        <p:txBody>
          <a:bodyPr>
            <a:noAutofit/>
          </a:bodyPr>
          <a:lstStyle/>
          <a:p>
            <a:pPr algn="ctr"/>
            <a:r>
              <a:rPr lang="es-ES" sz="3200" b="1" dirty="0"/>
              <a:t>Requisitos Cubierta Inerte de Restos de Poda (P7)</a:t>
            </a:r>
          </a:p>
        </p:txBody>
      </p:sp>
      <p:sp>
        <p:nvSpPr>
          <p:cNvPr id="3" name="Marcador de contenido 2">
            <a:extLst>
              <a:ext uri="{FF2B5EF4-FFF2-40B4-BE49-F238E27FC236}">
                <a16:creationId xmlns:a16="http://schemas.microsoft.com/office/drawing/2014/main" id="{44C1F8DA-264F-44EB-B1EA-6E54AC2072DA}"/>
              </a:ext>
            </a:extLst>
          </p:cNvPr>
          <p:cNvSpPr>
            <a:spLocks noGrp="1"/>
          </p:cNvSpPr>
          <p:nvPr>
            <p:ph idx="1"/>
          </p:nvPr>
        </p:nvSpPr>
        <p:spPr>
          <a:xfrm>
            <a:off x="869276" y="1003176"/>
            <a:ext cx="10795087" cy="4572000"/>
          </a:xfrm>
        </p:spPr>
        <p:txBody>
          <a:bodyPr>
            <a:normAutofit fontScale="92500" lnSpcReduction="10000"/>
          </a:bodyPr>
          <a:lstStyle/>
          <a:p>
            <a:pPr algn="just"/>
            <a:r>
              <a:rPr lang="es-ES" b="1" dirty="0">
                <a:solidFill>
                  <a:schemeClr val="accent1"/>
                </a:solidFill>
              </a:rPr>
              <a:t>Triturar los restos de poda y depositarlos sobre el terreno</a:t>
            </a:r>
            <a:r>
              <a:rPr lang="es-ES" dirty="0">
                <a:solidFill>
                  <a:schemeClr val="accent1"/>
                </a:solidFill>
              </a:rPr>
              <a:t>, estableciendo así una cubierta inerte de restos de poda a modo de «</a:t>
            </a:r>
            <a:r>
              <a:rPr lang="es-ES" dirty="0" err="1">
                <a:solidFill>
                  <a:schemeClr val="accent1"/>
                </a:solidFill>
              </a:rPr>
              <a:t>mulching</a:t>
            </a:r>
            <a:r>
              <a:rPr lang="es-ES" dirty="0">
                <a:solidFill>
                  <a:schemeClr val="accent1"/>
                </a:solidFill>
              </a:rPr>
              <a:t>», sobre el suelo.</a:t>
            </a:r>
          </a:p>
          <a:p>
            <a:pPr marL="268288" lvl="1" indent="-268288" algn="just"/>
            <a:r>
              <a:rPr lang="es-ES" sz="2800" dirty="0">
                <a:solidFill>
                  <a:schemeClr val="accent1"/>
                </a:solidFill>
              </a:rPr>
              <a:t>Se establecen </a:t>
            </a:r>
            <a:r>
              <a:rPr lang="es-ES" sz="2800" b="1" dirty="0">
                <a:solidFill>
                  <a:schemeClr val="accent1"/>
                </a:solidFill>
              </a:rPr>
              <a:t>3 tipos de superficies en función de la pendiente</a:t>
            </a:r>
          </a:p>
          <a:p>
            <a:pPr marL="268288" lvl="1" indent="-268288" algn="just"/>
            <a:r>
              <a:rPr lang="es-ES" sz="2800" dirty="0">
                <a:solidFill>
                  <a:schemeClr val="accent1"/>
                </a:solidFill>
              </a:rPr>
              <a:t>La </a:t>
            </a:r>
            <a:r>
              <a:rPr lang="es-ES" sz="2800" b="1" dirty="0">
                <a:solidFill>
                  <a:schemeClr val="accent1"/>
                </a:solidFill>
              </a:rPr>
              <a:t>anchura mínima de la cubierta será el 40% de la anchura libre de la proyección de copa </a:t>
            </a:r>
            <a:r>
              <a:rPr lang="es-ES" sz="2800" dirty="0">
                <a:solidFill>
                  <a:schemeClr val="accent1"/>
                </a:solidFill>
              </a:rPr>
              <a:t>(</a:t>
            </a:r>
            <a:r>
              <a:rPr lang="es-ES" sz="2800" b="1" dirty="0">
                <a:solidFill>
                  <a:schemeClr val="accent1"/>
                </a:solidFill>
              </a:rPr>
              <a:t>mínimo 0,5 m</a:t>
            </a:r>
            <a:r>
              <a:rPr lang="es-ES" sz="2800" dirty="0">
                <a:solidFill>
                  <a:schemeClr val="accent1"/>
                </a:solidFill>
              </a:rPr>
              <a:t>)</a:t>
            </a:r>
          </a:p>
          <a:p>
            <a:pPr marL="268288" lvl="1" indent="-268288" algn="just"/>
            <a:r>
              <a:rPr lang="es-ES" sz="2800" b="1" dirty="0">
                <a:solidFill>
                  <a:schemeClr val="accent1"/>
                </a:solidFill>
              </a:rPr>
              <a:t>No se pueden aplicar productos fitosanitarios </a:t>
            </a:r>
            <a:r>
              <a:rPr lang="es-ES" sz="2800" dirty="0">
                <a:solidFill>
                  <a:schemeClr val="accent1"/>
                </a:solidFill>
              </a:rPr>
              <a:t>sobre la cubierta vegetal, salvo excepciones</a:t>
            </a:r>
          </a:p>
          <a:p>
            <a:pPr marL="268288" lvl="1" indent="-268288" algn="just"/>
            <a:r>
              <a:rPr lang="es-ES" sz="2800" b="1" dirty="0">
                <a:solidFill>
                  <a:schemeClr val="accent1"/>
                </a:solidFill>
              </a:rPr>
              <a:t>Registrar en el Cuaderno de Explotación todas las actuaciones efectuadas </a:t>
            </a:r>
            <a:r>
              <a:rPr lang="es-ES" sz="2800" dirty="0">
                <a:solidFill>
                  <a:schemeClr val="accent1"/>
                </a:solidFill>
              </a:rPr>
              <a:t>(implantación de cubierta y manejo)</a:t>
            </a:r>
          </a:p>
          <a:p>
            <a:pPr marL="268288" lvl="1" indent="-268288" algn="just"/>
            <a:r>
              <a:rPr lang="es-ES" sz="2800" b="1" dirty="0">
                <a:solidFill>
                  <a:srgbClr val="4472C4"/>
                </a:solidFill>
              </a:rPr>
              <a:t>Se permitirán labores verticales superficiales</a:t>
            </a:r>
            <a:r>
              <a:rPr lang="es-ES" sz="2800" dirty="0">
                <a:solidFill>
                  <a:srgbClr val="4472C4"/>
                </a:solidFill>
              </a:rPr>
              <a:t> de mantenimiento de las cubiertas que no supongan, en ningún caso, la modificación de la estructura del suelo, </a:t>
            </a:r>
            <a:r>
              <a:rPr lang="es-ES" sz="2800" b="1" dirty="0">
                <a:solidFill>
                  <a:srgbClr val="4472C4"/>
                </a:solidFill>
              </a:rPr>
              <a:t>manteniendo la obligación de que el suelo no permanezca desnudo en ningún momento del año</a:t>
            </a:r>
          </a:p>
          <a:p>
            <a:pPr lvl="1"/>
            <a:endParaRPr lang="es-ES" dirty="0">
              <a:solidFill>
                <a:schemeClr val="accent1"/>
              </a:solidFill>
            </a:endParaRPr>
          </a:p>
          <a:p>
            <a:pPr lvl="1"/>
            <a:endParaRPr lang="es-ES" dirty="0"/>
          </a:p>
          <a:p>
            <a:pPr lvl="1"/>
            <a:endParaRPr lang="es-ES" dirty="0"/>
          </a:p>
          <a:p>
            <a:pPr lvl="1"/>
            <a:endParaRPr lang="es-ES" dirty="0"/>
          </a:p>
          <a:p>
            <a:endParaRPr lang="es-ES" dirty="0"/>
          </a:p>
        </p:txBody>
      </p:sp>
      <p:pic>
        <p:nvPicPr>
          <p:cNvPr id="4" name="Imagen 3">
            <a:extLst>
              <a:ext uri="{FF2B5EF4-FFF2-40B4-BE49-F238E27FC236}">
                <a16:creationId xmlns:a16="http://schemas.microsoft.com/office/drawing/2014/main" id="{9CB6FEDC-881D-E097-998F-61A8AF71F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610225"/>
            <a:ext cx="1773331" cy="1142025"/>
          </a:xfrm>
          <a:prstGeom prst="rect">
            <a:avLst/>
          </a:prstGeom>
        </p:spPr>
      </p:pic>
    </p:spTree>
    <p:extLst>
      <p:ext uri="{BB962C8B-B14F-4D97-AF65-F5344CB8AC3E}">
        <p14:creationId xmlns:p14="http://schemas.microsoft.com/office/powerpoint/2010/main" val="323668781"/>
      </p:ext>
    </p:extLst>
  </p:cSld>
  <p:clrMapOvr>
    <a:overrideClrMapping bg1="lt1" tx1="dk1" bg2="lt2" tx2="dk2" accent1="accent1" accent2="accent2" accent3="accent3" accent4="accent4" accent5="accent5" accent6="accent6" hlink="hlink" folHlink="folHlink"/>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BB66B0-0A03-2BFC-CB57-663D37B3D1E5}"/>
              </a:ext>
            </a:extLst>
          </p:cNvPr>
          <p:cNvSpPr>
            <a:spLocks noGrp="1"/>
          </p:cNvSpPr>
          <p:nvPr>
            <p:ph type="title"/>
          </p:nvPr>
        </p:nvSpPr>
        <p:spPr>
          <a:xfrm>
            <a:off x="1258358" y="294368"/>
            <a:ext cx="9956101" cy="823546"/>
          </a:xfrm>
        </p:spPr>
        <p:txBody>
          <a:bodyPr>
            <a:normAutofit/>
          </a:bodyPr>
          <a:lstStyle/>
          <a:p>
            <a:pPr algn="ctr"/>
            <a:r>
              <a:rPr lang="es-ES" b="1" dirty="0"/>
              <a:t>OTROS APOYOS A LOS ECORREGÍMENES</a:t>
            </a:r>
            <a:endParaRPr lang="es-ES" dirty="0"/>
          </a:p>
        </p:txBody>
      </p:sp>
      <p:sp>
        <p:nvSpPr>
          <p:cNvPr id="3" name="Marcador de contenido 2">
            <a:extLst>
              <a:ext uri="{FF2B5EF4-FFF2-40B4-BE49-F238E27FC236}">
                <a16:creationId xmlns:a16="http://schemas.microsoft.com/office/drawing/2014/main" id="{92B0A68E-FDF7-112C-80C8-739390019371}"/>
              </a:ext>
            </a:extLst>
          </p:cNvPr>
          <p:cNvSpPr>
            <a:spLocks noGrp="1"/>
          </p:cNvSpPr>
          <p:nvPr>
            <p:ph idx="1"/>
          </p:nvPr>
        </p:nvSpPr>
        <p:spPr>
          <a:xfrm>
            <a:off x="1125008" y="1397663"/>
            <a:ext cx="10380307" cy="4212562"/>
          </a:xfrm>
        </p:spPr>
        <p:txBody>
          <a:bodyPr>
            <a:normAutofit/>
          </a:bodyPr>
          <a:lstStyle/>
          <a:p>
            <a:pPr algn="just"/>
            <a:r>
              <a:rPr lang="es-ES" sz="2600" dirty="0">
                <a:solidFill>
                  <a:schemeClr val="accent1"/>
                </a:solidFill>
              </a:rPr>
              <a:t>La </a:t>
            </a:r>
            <a:r>
              <a:rPr lang="es-ES" sz="2600" b="1" dirty="0">
                <a:solidFill>
                  <a:schemeClr val="accent1"/>
                </a:solidFill>
              </a:rPr>
              <a:t>Maquinaria Agrícola </a:t>
            </a:r>
            <a:r>
              <a:rPr lang="es-ES" sz="2600" dirty="0">
                <a:solidFill>
                  <a:schemeClr val="accent1"/>
                </a:solidFill>
              </a:rPr>
              <a:t>necesaria para implementar y mantener los </a:t>
            </a:r>
            <a:r>
              <a:rPr lang="es-ES" sz="2600" dirty="0" err="1">
                <a:solidFill>
                  <a:schemeClr val="accent1"/>
                </a:solidFill>
              </a:rPr>
              <a:t>ecorregímenes</a:t>
            </a:r>
            <a:r>
              <a:rPr lang="es-ES" sz="2600" dirty="0">
                <a:solidFill>
                  <a:schemeClr val="accent1"/>
                </a:solidFill>
              </a:rPr>
              <a:t> se ha incluido como </a:t>
            </a:r>
            <a:r>
              <a:rPr lang="es-ES" sz="2600" b="1" dirty="0">
                <a:solidFill>
                  <a:schemeClr val="accent1"/>
                </a:solidFill>
              </a:rPr>
              <a:t>subvencionable en nueva convocatoria de Planes de Mejora</a:t>
            </a:r>
            <a:r>
              <a:rPr lang="es-ES" sz="2600" dirty="0">
                <a:solidFill>
                  <a:schemeClr val="accent1"/>
                </a:solidFill>
              </a:rPr>
              <a:t>. </a:t>
            </a:r>
            <a:r>
              <a:rPr lang="es-ES" sz="2600" dirty="0" err="1">
                <a:solidFill>
                  <a:schemeClr val="accent1"/>
                </a:solidFill>
              </a:rPr>
              <a:t>Ej</a:t>
            </a:r>
            <a:r>
              <a:rPr lang="es-ES" sz="2600" dirty="0">
                <a:solidFill>
                  <a:schemeClr val="accent1"/>
                </a:solidFill>
              </a:rPr>
              <a:t>: Sembradoras de siembra directa; Segadoras y desbrozadoras para cubiertas; Trituradoras de restos de poda..</a:t>
            </a:r>
          </a:p>
          <a:p>
            <a:pPr algn="just"/>
            <a:endParaRPr lang="es-ES" sz="2600" dirty="0">
              <a:solidFill>
                <a:schemeClr val="accent1"/>
              </a:solidFill>
            </a:endParaRPr>
          </a:p>
          <a:p>
            <a:pPr algn="just"/>
            <a:r>
              <a:rPr lang="es-ES" sz="2600" b="1" dirty="0">
                <a:solidFill>
                  <a:schemeClr val="accent1"/>
                </a:solidFill>
              </a:rPr>
              <a:t>Exención de tributación fiscal a las ayudas recibidas por los </a:t>
            </a:r>
            <a:r>
              <a:rPr lang="es-ES" sz="2600" b="1" dirty="0" err="1">
                <a:solidFill>
                  <a:schemeClr val="accent1"/>
                </a:solidFill>
              </a:rPr>
              <a:t>ecorregímenes</a:t>
            </a:r>
            <a:r>
              <a:rPr lang="es-ES" sz="2600" dirty="0">
                <a:solidFill>
                  <a:schemeClr val="accent1"/>
                </a:solidFill>
              </a:rPr>
              <a:t> durante el periodo 2023-2027 (declaración del ministro de agricultura, </a:t>
            </a:r>
            <a:r>
              <a:rPr lang="es-ES" sz="2600" b="1" dirty="0">
                <a:solidFill>
                  <a:schemeClr val="accent1"/>
                </a:solidFill>
              </a:rPr>
              <a:t>aún no publicado oficialmente</a:t>
            </a:r>
            <a:r>
              <a:rPr lang="es-ES" sz="2600" dirty="0">
                <a:solidFill>
                  <a:schemeClr val="accent1"/>
                </a:solidFill>
              </a:rPr>
              <a:t>)</a:t>
            </a:r>
          </a:p>
          <a:p>
            <a:pPr algn="just"/>
            <a:endParaRPr lang="es-ES" sz="2000" dirty="0">
              <a:solidFill>
                <a:schemeClr val="accent1"/>
              </a:solidFill>
            </a:endParaRPr>
          </a:p>
        </p:txBody>
      </p:sp>
      <p:pic>
        <p:nvPicPr>
          <p:cNvPr id="4" name="Imagen 3">
            <a:extLst>
              <a:ext uri="{FF2B5EF4-FFF2-40B4-BE49-F238E27FC236}">
                <a16:creationId xmlns:a16="http://schemas.microsoft.com/office/drawing/2014/main" id="{7169B9F4-CF2C-27AB-5112-A4EB7117E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610225"/>
            <a:ext cx="1773331" cy="1142025"/>
          </a:xfrm>
          <a:prstGeom prst="rect">
            <a:avLst/>
          </a:prstGeom>
        </p:spPr>
      </p:pic>
    </p:spTree>
    <p:extLst>
      <p:ext uri="{BB962C8B-B14F-4D97-AF65-F5344CB8AC3E}">
        <p14:creationId xmlns:p14="http://schemas.microsoft.com/office/powerpoint/2010/main" val="2973185036"/>
      </p:ext>
    </p:extLst>
  </p:cSld>
  <p:clrMapOvr>
    <a:overrideClrMapping bg1="lt1" tx1="dk1" bg2="lt2" tx2="dk2" accent1="accent1" accent2="accent2" accent3="accent3" accent4="accent4" accent5="accent5" accent6="accent6" hlink="hlink" folHlink="folHlink"/>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F34F55CE-973B-FDE1-E916-45DC67F9E164}"/>
            </a:ext>
          </a:extLst>
        </p:cNvPr>
        <p:cNvGrpSpPr/>
        <p:nvPr/>
      </p:nvGrpSpPr>
      <p:grpSpPr>
        <a:xfrm>
          <a:off x="0" y="0"/>
          <a:ext cx="0" cy="0"/>
          <a:chOff x="0" y="0"/>
          <a:chExt cx="0" cy="0"/>
        </a:xfrm>
      </p:grpSpPr>
      <p:pic>
        <p:nvPicPr>
          <p:cNvPr id="12" name="Marcador de contenido 11">
            <a:extLst>
              <a:ext uri="{FF2B5EF4-FFF2-40B4-BE49-F238E27FC236}">
                <a16:creationId xmlns:a16="http://schemas.microsoft.com/office/drawing/2014/main" id="{79573E11-097C-4A38-ED1E-66CB76DF0F9D}"/>
              </a:ext>
            </a:extLst>
          </p:cNvPr>
          <p:cNvPicPr>
            <a:picLocks noGrp="1" noChangeAspect="1"/>
          </p:cNvPicPr>
          <p:nvPr>
            <p:ph idx="1"/>
          </p:nvPr>
        </p:nvPicPr>
        <p:blipFill>
          <a:blip r:embed="rId4"/>
          <a:stretch>
            <a:fillRect/>
          </a:stretch>
        </p:blipFill>
        <p:spPr>
          <a:xfrm>
            <a:off x="2329256" y="1072845"/>
            <a:ext cx="8112528" cy="1642646"/>
          </a:xfrm>
          <a:prstGeom prst="rect">
            <a:avLst/>
          </a:prstGeom>
        </p:spPr>
      </p:pic>
      <p:pic>
        <p:nvPicPr>
          <p:cNvPr id="4" name="Imagen 3">
            <a:extLst>
              <a:ext uri="{FF2B5EF4-FFF2-40B4-BE49-F238E27FC236}">
                <a16:creationId xmlns:a16="http://schemas.microsoft.com/office/drawing/2014/main" id="{B76E0B3A-5F77-B3EC-41FD-8F2A29FEE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 y="5610225"/>
            <a:ext cx="1773331" cy="1142025"/>
          </a:xfrm>
          <a:prstGeom prst="rect">
            <a:avLst/>
          </a:prstGeom>
        </p:spPr>
      </p:pic>
      <p:sp>
        <p:nvSpPr>
          <p:cNvPr id="10" name="CuadroTexto 9">
            <a:extLst>
              <a:ext uri="{FF2B5EF4-FFF2-40B4-BE49-F238E27FC236}">
                <a16:creationId xmlns:a16="http://schemas.microsoft.com/office/drawing/2014/main" id="{7E200395-827A-A339-F83C-C542475F2174}"/>
              </a:ext>
            </a:extLst>
          </p:cNvPr>
          <p:cNvSpPr txBox="1"/>
          <p:nvPr/>
        </p:nvSpPr>
        <p:spPr>
          <a:xfrm>
            <a:off x="3066473" y="235588"/>
            <a:ext cx="7472218" cy="523220"/>
          </a:xfrm>
          <a:prstGeom prst="rect">
            <a:avLst/>
          </a:prstGeom>
          <a:noFill/>
        </p:spPr>
        <p:txBody>
          <a:bodyPr wrap="square">
            <a:spAutoFit/>
          </a:bodyPr>
          <a:lstStyle/>
          <a:p>
            <a:r>
              <a:rPr lang="es-ES" sz="2800" b="1" i="0" u="none" strike="noStrike" baseline="0" dirty="0">
                <a:solidFill>
                  <a:srgbClr val="000000"/>
                </a:solidFill>
                <a:latin typeface="Calibri" panose="020F0502020204030204" pitchFamily="34" charset="0"/>
              </a:rPr>
              <a:t>RELACIÓN ENTRE BCAM Y ECORREGÍMENES</a:t>
            </a:r>
            <a:endParaRPr lang="es-ES" sz="2800" dirty="0"/>
          </a:p>
        </p:txBody>
      </p:sp>
      <p:pic>
        <p:nvPicPr>
          <p:cNvPr id="14" name="Imagen 13">
            <a:extLst>
              <a:ext uri="{FF2B5EF4-FFF2-40B4-BE49-F238E27FC236}">
                <a16:creationId xmlns:a16="http://schemas.microsoft.com/office/drawing/2014/main" id="{D55F374B-A9DE-DB8A-543A-EF536CF13B58}"/>
              </a:ext>
            </a:extLst>
          </p:cNvPr>
          <p:cNvPicPr>
            <a:picLocks noChangeAspect="1"/>
          </p:cNvPicPr>
          <p:nvPr/>
        </p:nvPicPr>
        <p:blipFill>
          <a:blip r:embed="rId6"/>
          <a:stretch>
            <a:fillRect/>
          </a:stretch>
        </p:blipFill>
        <p:spPr>
          <a:xfrm>
            <a:off x="2305478" y="2920621"/>
            <a:ext cx="8136306" cy="3328972"/>
          </a:xfrm>
          <a:prstGeom prst="rect">
            <a:avLst/>
          </a:prstGeom>
        </p:spPr>
      </p:pic>
    </p:spTree>
    <p:extLst>
      <p:ext uri="{BB962C8B-B14F-4D97-AF65-F5344CB8AC3E}">
        <p14:creationId xmlns:p14="http://schemas.microsoft.com/office/powerpoint/2010/main" val="2409506567"/>
      </p:ext>
    </p:extLst>
  </p:cSld>
  <p:clrMapOvr>
    <a:overrideClrMapping bg1="lt1" tx1="dk1" bg2="lt2" tx2="dk2" accent1="accent1" accent2="accent2" accent3="accent3" accent4="accent4" accent5="accent5" accent6="accent6" hlink="hlink" folHlink="folHlink"/>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8CB7EE-F73A-205A-B8C8-B43E8B2A4EED}"/>
              </a:ext>
            </a:extLst>
          </p:cNvPr>
          <p:cNvSpPr>
            <a:spLocks noGrp="1"/>
          </p:cNvSpPr>
          <p:nvPr>
            <p:ph type="title"/>
          </p:nvPr>
        </p:nvSpPr>
        <p:spPr>
          <a:xfrm>
            <a:off x="2469138" y="92678"/>
            <a:ext cx="8915399" cy="3117040"/>
          </a:xfrm>
        </p:spPr>
        <p:txBody>
          <a:bodyPr/>
          <a:lstStyle/>
          <a:p>
            <a:endParaRPr lang="es-ES" dirty="0"/>
          </a:p>
        </p:txBody>
      </p:sp>
      <p:sp>
        <p:nvSpPr>
          <p:cNvPr id="3" name="Marcador de texto 2">
            <a:extLst>
              <a:ext uri="{FF2B5EF4-FFF2-40B4-BE49-F238E27FC236}">
                <a16:creationId xmlns:a16="http://schemas.microsoft.com/office/drawing/2014/main" id="{1936E337-5343-AA40-3E5E-4E0DAF328712}"/>
              </a:ext>
            </a:extLst>
          </p:cNvPr>
          <p:cNvSpPr>
            <a:spLocks noGrp="1"/>
          </p:cNvSpPr>
          <p:nvPr>
            <p:ph type="body" idx="1"/>
          </p:nvPr>
        </p:nvSpPr>
        <p:spPr>
          <a:xfrm>
            <a:off x="2222104" y="263667"/>
            <a:ext cx="8596668" cy="691865"/>
          </a:xfrm>
        </p:spPr>
        <p:txBody>
          <a:bodyPr>
            <a:normAutofit fontScale="47500" lnSpcReduction="20000"/>
          </a:bodyPr>
          <a:lstStyle/>
          <a:p>
            <a:pPr algn="ctr"/>
            <a:endParaRPr lang="es-ES" sz="3000" b="1" dirty="0">
              <a:solidFill>
                <a:schemeClr val="accent1"/>
              </a:solidFill>
              <a:effectLst>
                <a:outerShdw blurRad="38100" dist="38100" dir="2700000" algn="tl">
                  <a:srgbClr val="000000">
                    <a:alpha val="43137"/>
                  </a:srgbClr>
                </a:outerShdw>
              </a:effectLst>
            </a:endParaRPr>
          </a:p>
          <a:p>
            <a:pPr algn="ctr"/>
            <a:r>
              <a:rPr lang="es-ES" sz="5100" b="1" dirty="0">
                <a:solidFill>
                  <a:schemeClr val="tx1"/>
                </a:solidFill>
                <a:effectLst>
                  <a:outerShdw blurRad="38100" dist="38100" dir="2700000" algn="tl">
                    <a:srgbClr val="000000">
                      <a:alpha val="43137"/>
                    </a:srgbClr>
                  </a:outerShdw>
                </a:effectLst>
              </a:rPr>
              <a:t>        Muchas gracias por su atención y colaboración</a:t>
            </a:r>
          </a:p>
        </p:txBody>
      </p:sp>
      <p:pic>
        <p:nvPicPr>
          <p:cNvPr id="4" name="Marcador de contenido 3">
            <a:extLst>
              <a:ext uri="{FF2B5EF4-FFF2-40B4-BE49-F238E27FC236}">
                <a16:creationId xmlns:a16="http://schemas.microsoft.com/office/drawing/2014/main" id="{A96B15CF-844E-8E9F-9188-0DFBDC5EFDE7}"/>
              </a:ext>
            </a:extLst>
          </p:cNvPr>
          <p:cNvPicPr>
            <a:picLocks noGrp="1" noChangeAspect="1"/>
          </p:cNvPicPr>
          <p:nvPr>
            <p:ph idx="4294967295"/>
          </p:nvPr>
        </p:nvPicPr>
        <p:blipFill rotWithShape="1">
          <a:blip r:embed="rId4"/>
          <a:srcRect l="15381" t="23077" r="51458" b="44565"/>
          <a:stretch/>
        </p:blipFill>
        <p:spPr bwMode="auto">
          <a:xfrm>
            <a:off x="1862738" y="3854525"/>
            <a:ext cx="9897213" cy="2544763"/>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083EDF90-F878-4E54-AEEB-1B30F18246C5}"/>
              </a:ext>
            </a:extLst>
          </p:cNvPr>
          <p:cNvPicPr/>
          <p:nvPr/>
        </p:nvPicPr>
        <p:blipFill rotWithShape="1">
          <a:blip r:embed="rId5"/>
          <a:srcRect l="42509" t="42329" r="33855" b="22554"/>
          <a:stretch/>
        </p:blipFill>
        <p:spPr bwMode="auto">
          <a:xfrm>
            <a:off x="1825753" y="1174663"/>
            <a:ext cx="3030399" cy="2679862"/>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5A1C0BA5-B8D1-4F2F-81BD-E29D150CF452}"/>
              </a:ext>
            </a:extLst>
          </p:cNvPr>
          <p:cNvPicPr/>
          <p:nvPr/>
        </p:nvPicPr>
        <p:blipFill rotWithShape="1">
          <a:blip r:embed="rId6"/>
          <a:srcRect l="42686" t="44523" r="30856" b="27885"/>
          <a:stretch/>
        </p:blipFill>
        <p:spPr bwMode="auto">
          <a:xfrm>
            <a:off x="4856815" y="1128562"/>
            <a:ext cx="3564184" cy="2725963"/>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C754A390-9A5C-41F9-B4B4-8F42AE24EE31}"/>
              </a:ext>
            </a:extLst>
          </p:cNvPr>
          <p:cNvPicPr/>
          <p:nvPr/>
        </p:nvPicPr>
        <p:blipFill rotWithShape="1">
          <a:blip r:embed="rId7"/>
          <a:srcRect l="42510" t="41701" r="46025" b="31334"/>
          <a:stretch/>
        </p:blipFill>
        <p:spPr bwMode="auto">
          <a:xfrm>
            <a:off x="8421662" y="1128562"/>
            <a:ext cx="3338289" cy="2725963"/>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92CE1935-B61E-1007-4D51-2DAA0D3ABA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22" y="5681951"/>
            <a:ext cx="1773331" cy="1142025"/>
          </a:xfrm>
          <a:prstGeom prst="rect">
            <a:avLst/>
          </a:prstGeom>
        </p:spPr>
      </p:pic>
    </p:spTree>
    <p:extLst>
      <p:ext uri="{BB962C8B-B14F-4D97-AF65-F5344CB8AC3E}">
        <p14:creationId xmlns:p14="http://schemas.microsoft.com/office/powerpoint/2010/main" val="3024132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A241469C-BB87-4CE3-35F0-2BF2E0F0128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86B1BF9-506F-0DE9-B001-AC17D2FF89CE}"/>
              </a:ext>
            </a:extLst>
          </p:cNvPr>
          <p:cNvSpPr>
            <a:spLocks noGrp="1"/>
          </p:cNvSpPr>
          <p:nvPr>
            <p:ph type="title"/>
          </p:nvPr>
        </p:nvSpPr>
        <p:spPr>
          <a:xfrm>
            <a:off x="2783633" y="948371"/>
            <a:ext cx="6285745" cy="683206"/>
          </a:xfrm>
        </p:spPr>
        <p:txBody>
          <a:bodyPr>
            <a:normAutofit fontScale="90000"/>
          </a:bodyPr>
          <a:lstStyle/>
          <a:p>
            <a:pPr algn="ctr"/>
            <a:r>
              <a:rPr lang="es-ES" sz="6000" b="1" dirty="0">
                <a:solidFill>
                  <a:srgbClr val="3366CC"/>
                </a:solidFill>
              </a:rPr>
              <a:t>ECORREGÍMENES</a:t>
            </a:r>
            <a:br>
              <a:rPr lang="es-ES" sz="6000" b="1" dirty="0">
                <a:solidFill>
                  <a:srgbClr val="3366CC"/>
                </a:solidFill>
              </a:rPr>
            </a:br>
            <a:endParaRPr lang="es-ES" sz="5025" b="1" dirty="0">
              <a:solidFill>
                <a:srgbClr val="3366CC"/>
              </a:solidFill>
            </a:endParaRPr>
          </a:p>
        </p:txBody>
      </p:sp>
      <p:pic>
        <p:nvPicPr>
          <p:cNvPr id="7" name="Imagen 6">
            <a:extLst>
              <a:ext uri="{FF2B5EF4-FFF2-40B4-BE49-F238E27FC236}">
                <a16:creationId xmlns:a16="http://schemas.microsoft.com/office/drawing/2014/main" id="{3913311E-CAF7-AE91-94AF-D9F90340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05" y="5490375"/>
            <a:ext cx="1773331" cy="1142025"/>
          </a:xfrm>
          <a:prstGeom prst="rect">
            <a:avLst/>
          </a:prstGeom>
        </p:spPr>
      </p:pic>
      <p:sp>
        <p:nvSpPr>
          <p:cNvPr id="8" name="Marcador de contenido 7">
            <a:extLst>
              <a:ext uri="{FF2B5EF4-FFF2-40B4-BE49-F238E27FC236}">
                <a16:creationId xmlns:a16="http://schemas.microsoft.com/office/drawing/2014/main" id="{15256D6C-2C7F-CA46-5B7B-725F74787C2D}"/>
              </a:ext>
            </a:extLst>
          </p:cNvPr>
          <p:cNvSpPr>
            <a:spLocks noGrp="1"/>
          </p:cNvSpPr>
          <p:nvPr>
            <p:ph idx="1"/>
          </p:nvPr>
        </p:nvSpPr>
        <p:spPr/>
        <p:txBody>
          <a:bodyPr/>
          <a:lstStyle/>
          <a:p>
            <a:pPr algn="just"/>
            <a:r>
              <a:rPr lang="es-ES" dirty="0"/>
              <a:t>Los ecorregímenes son una herramienta de la Política Agraria Común (PAC) de la Unión Europea diseñada para fomentar prácticas agrícolas y ganaderas más sostenibles.</a:t>
            </a:r>
          </a:p>
          <a:p>
            <a:pPr algn="just"/>
            <a:endParaRPr lang="es-ES" dirty="0"/>
          </a:p>
          <a:p>
            <a:pPr algn="just"/>
            <a:r>
              <a:rPr lang="es-ES" dirty="0"/>
              <a:t>Son pagos directos que reciben los agricultores y ganaderos por adoptar voluntariamente prácticas beneficiosas para el medio ambiente, el clima y la biodiversidad.</a:t>
            </a:r>
          </a:p>
        </p:txBody>
      </p:sp>
    </p:spTree>
    <p:extLst>
      <p:ext uri="{BB962C8B-B14F-4D97-AF65-F5344CB8AC3E}">
        <p14:creationId xmlns:p14="http://schemas.microsoft.com/office/powerpoint/2010/main" val="388910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9E90A6FD-BA93-FA74-5972-D551B2A810A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5BB36F7-B236-1790-9BE6-89E13A80DB43}"/>
              </a:ext>
            </a:extLst>
          </p:cNvPr>
          <p:cNvSpPr>
            <a:spLocks noGrp="1"/>
          </p:cNvSpPr>
          <p:nvPr>
            <p:ph type="title"/>
          </p:nvPr>
        </p:nvSpPr>
        <p:spPr>
          <a:xfrm>
            <a:off x="2783633" y="948371"/>
            <a:ext cx="6285745" cy="683206"/>
          </a:xfrm>
        </p:spPr>
        <p:txBody>
          <a:bodyPr>
            <a:normAutofit fontScale="90000"/>
          </a:bodyPr>
          <a:lstStyle/>
          <a:p>
            <a:pPr algn="ctr"/>
            <a:r>
              <a:rPr lang="es-ES" sz="6000" b="1" dirty="0">
                <a:solidFill>
                  <a:srgbClr val="3366CC"/>
                </a:solidFill>
              </a:rPr>
              <a:t>ECORREGÍMENES</a:t>
            </a:r>
            <a:br>
              <a:rPr lang="es-ES" sz="6000" b="1" dirty="0">
                <a:solidFill>
                  <a:srgbClr val="3366CC"/>
                </a:solidFill>
              </a:rPr>
            </a:br>
            <a:endParaRPr lang="es-ES" sz="5025" b="1" dirty="0">
              <a:solidFill>
                <a:srgbClr val="3366CC"/>
              </a:solidFill>
            </a:endParaRPr>
          </a:p>
        </p:txBody>
      </p:sp>
      <p:sp>
        <p:nvSpPr>
          <p:cNvPr id="8" name="Marcador de contenido 7">
            <a:extLst>
              <a:ext uri="{FF2B5EF4-FFF2-40B4-BE49-F238E27FC236}">
                <a16:creationId xmlns:a16="http://schemas.microsoft.com/office/drawing/2014/main" id="{BBD7E999-8D0A-D18B-1625-F332627DB788}"/>
              </a:ext>
            </a:extLst>
          </p:cNvPr>
          <p:cNvSpPr>
            <a:spLocks noGrp="1"/>
          </p:cNvSpPr>
          <p:nvPr>
            <p:ph idx="1"/>
          </p:nvPr>
        </p:nvSpPr>
        <p:spPr>
          <a:xfrm>
            <a:off x="838200" y="2790335"/>
            <a:ext cx="10515600" cy="4329308"/>
          </a:xfrm>
        </p:spPr>
        <p:txBody>
          <a:bodyPr/>
          <a:lstStyle/>
          <a:p>
            <a:pPr algn="just">
              <a:buFont typeface="Wingdings" panose="05000000000000000000" pitchFamily="2" charset="2"/>
              <a:buChar char="F"/>
            </a:pPr>
            <a:r>
              <a:rPr lang="es-ES" b="1" dirty="0"/>
              <a:t>Se adquieren mayores </a:t>
            </a:r>
            <a:r>
              <a:rPr lang="es-ES" b="1" u="sng" dirty="0">
                <a:solidFill>
                  <a:srgbClr val="0070C0"/>
                </a:solidFill>
                <a:effectLst>
                  <a:outerShdw blurRad="38100" dist="38100" dir="2700000" algn="tl">
                    <a:srgbClr val="000000">
                      <a:alpha val="43137"/>
                    </a:srgbClr>
                  </a:outerShdw>
                </a:effectLst>
              </a:rPr>
              <a:t>Compromisos Medioambientales</a:t>
            </a:r>
            <a:r>
              <a:rPr lang="es-ES" b="1" dirty="0"/>
              <a:t> (a través de la condicionalidad reforzada y de los ecorregímenes) que redundarán en las nuevas generaciones, garantizándose, simultáneamente, la </a:t>
            </a:r>
            <a:r>
              <a:rPr lang="es-ES" b="1" u="sng" dirty="0">
                <a:solidFill>
                  <a:srgbClr val="0070C0"/>
                </a:solidFill>
                <a:effectLst>
                  <a:outerShdw blurRad="38100" dist="38100" dir="2700000" algn="tl">
                    <a:srgbClr val="000000">
                      <a:alpha val="43137"/>
                    </a:srgbClr>
                  </a:outerShdw>
                </a:effectLst>
              </a:rPr>
              <a:t>Rentabilidad y la Sostenibilidad del Sistema</a:t>
            </a:r>
            <a:r>
              <a:rPr lang="es-ES" b="1" dirty="0">
                <a:solidFill>
                  <a:srgbClr val="0070C0"/>
                </a:solidFill>
              </a:rPr>
              <a:t>.</a:t>
            </a:r>
          </a:p>
          <a:p>
            <a:pPr algn="just">
              <a:buFont typeface="Wingdings" panose="05000000000000000000" pitchFamily="2" charset="2"/>
              <a:buChar char="F"/>
            </a:pPr>
            <a:endParaRPr lang="es-ES" dirty="0"/>
          </a:p>
        </p:txBody>
      </p:sp>
      <p:pic>
        <p:nvPicPr>
          <p:cNvPr id="7" name="Imagen 6">
            <a:extLst>
              <a:ext uri="{FF2B5EF4-FFF2-40B4-BE49-F238E27FC236}">
                <a16:creationId xmlns:a16="http://schemas.microsoft.com/office/drawing/2014/main" id="{4EE1E7C9-CC7C-FB65-381F-28B010C74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05" y="5490375"/>
            <a:ext cx="1773331" cy="1142025"/>
          </a:xfrm>
          <a:prstGeom prst="rect">
            <a:avLst/>
          </a:prstGeom>
        </p:spPr>
      </p:pic>
    </p:spTree>
    <p:extLst>
      <p:ext uri="{BB962C8B-B14F-4D97-AF65-F5344CB8AC3E}">
        <p14:creationId xmlns:p14="http://schemas.microsoft.com/office/powerpoint/2010/main" val="114726610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7EB539-D8E3-DD3E-5DB5-8488F1DB292F}"/>
              </a:ext>
            </a:extLst>
          </p:cNvPr>
          <p:cNvSpPr>
            <a:spLocks noGrp="1"/>
          </p:cNvSpPr>
          <p:nvPr>
            <p:ph type="title"/>
          </p:nvPr>
        </p:nvSpPr>
        <p:spPr>
          <a:xfrm>
            <a:off x="1434715" y="1077035"/>
            <a:ext cx="10220052" cy="1981200"/>
          </a:xfrm>
        </p:spPr>
        <p:txBody>
          <a:bodyPr>
            <a:normAutofit fontScale="90000"/>
          </a:bodyPr>
          <a:lstStyle/>
          <a:p>
            <a:pPr algn="just"/>
            <a:br>
              <a:rPr lang="es-ES" sz="2800" dirty="0">
                <a:solidFill>
                  <a:srgbClr val="0070C0"/>
                </a:solidFill>
              </a:rPr>
            </a:br>
            <a:r>
              <a:rPr lang="es-ES" sz="2800" dirty="0">
                <a:solidFill>
                  <a:srgbClr val="0070C0"/>
                </a:solidFill>
              </a:rPr>
              <a:t>El </a:t>
            </a:r>
            <a:r>
              <a:rPr lang="es-ES" sz="2800" b="1" dirty="0">
                <a:solidFill>
                  <a:srgbClr val="0070C0"/>
                </a:solidFill>
              </a:rPr>
              <a:t>logro de estos objetivos</a:t>
            </a:r>
            <a:r>
              <a:rPr lang="es-ES" sz="2800" dirty="0">
                <a:solidFill>
                  <a:srgbClr val="0070C0"/>
                </a:solidFill>
              </a:rPr>
              <a:t>, aunque </a:t>
            </a:r>
            <a:r>
              <a:rPr lang="es-ES" sz="2800" b="1" dirty="0">
                <a:solidFill>
                  <a:srgbClr val="0070C0"/>
                </a:solidFill>
              </a:rPr>
              <a:t>a largo plazo</a:t>
            </a:r>
            <a:r>
              <a:rPr lang="es-ES" sz="2800" dirty="0">
                <a:solidFill>
                  <a:srgbClr val="0070C0"/>
                </a:solidFill>
              </a:rPr>
              <a:t>, sólo se podrá conseguir con el </a:t>
            </a:r>
            <a:r>
              <a:rPr lang="es-ES" sz="2800" b="1" dirty="0">
                <a:solidFill>
                  <a:srgbClr val="0070C0"/>
                </a:solidFill>
              </a:rPr>
              <a:t>esfuerzo y colaboración de t</a:t>
            </a:r>
            <a:r>
              <a:rPr lang="es-ES" sz="2800" dirty="0">
                <a:solidFill>
                  <a:srgbClr val="0070C0"/>
                </a:solidFill>
              </a:rPr>
              <a:t>odos los actores implicados (</a:t>
            </a:r>
            <a:r>
              <a:rPr lang="es-ES" sz="2800" b="1" dirty="0">
                <a:solidFill>
                  <a:srgbClr val="0070C0"/>
                </a:solidFill>
              </a:rPr>
              <a:t>personas agricultoras y ganaderas, administración, entidades colaboradoras, organizaciones agrarias</a:t>
            </a:r>
            <a:r>
              <a:rPr lang="es-ES" sz="2800" dirty="0">
                <a:solidFill>
                  <a:srgbClr val="0070C0"/>
                </a:solidFill>
              </a:rPr>
              <a:t>…), evitando, en cualquier caso, un enfoque de confrontación.</a:t>
            </a:r>
            <a:br>
              <a:rPr lang="es-ES" sz="2700" dirty="0">
                <a:solidFill>
                  <a:srgbClr val="0070C0"/>
                </a:solidFill>
              </a:rPr>
            </a:br>
            <a:br>
              <a:rPr lang="es-ES" dirty="0">
                <a:solidFill>
                  <a:srgbClr val="0070C0"/>
                </a:solidFill>
              </a:rPr>
            </a:br>
            <a:br>
              <a:rPr lang="es-ES" dirty="0">
                <a:solidFill>
                  <a:srgbClr val="0070C0"/>
                </a:solidFill>
              </a:rPr>
            </a:br>
            <a:br>
              <a:rPr lang="es-ES" dirty="0">
                <a:solidFill>
                  <a:srgbClr val="0070C0"/>
                </a:solidFill>
              </a:rPr>
            </a:br>
            <a:endParaRPr lang="es-ES" dirty="0">
              <a:solidFill>
                <a:srgbClr val="0070C0"/>
              </a:solidFill>
            </a:endParaRPr>
          </a:p>
        </p:txBody>
      </p:sp>
      <p:pic>
        <p:nvPicPr>
          <p:cNvPr id="4" name="Marcador de contenido 3">
            <a:extLst>
              <a:ext uri="{FF2B5EF4-FFF2-40B4-BE49-F238E27FC236}">
                <a16:creationId xmlns:a16="http://schemas.microsoft.com/office/drawing/2014/main" id="{8AC7D45F-3653-C8A4-4D17-EB51996B30CD}"/>
              </a:ext>
            </a:extLst>
          </p:cNvPr>
          <p:cNvPicPr>
            <a:picLocks noGrp="1" noChangeAspect="1"/>
          </p:cNvPicPr>
          <p:nvPr>
            <p:ph idx="1"/>
          </p:nvPr>
        </p:nvPicPr>
        <p:blipFill rotWithShape="1">
          <a:blip r:embed="rId4"/>
          <a:srcRect l="15381" t="17042" r="52392" b="40050"/>
          <a:stretch/>
        </p:blipFill>
        <p:spPr bwMode="auto">
          <a:xfrm>
            <a:off x="1571657" y="2250706"/>
            <a:ext cx="2961414" cy="3825712"/>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E9574723-4429-3826-BF31-0A2ABCD9CA4C}"/>
              </a:ext>
            </a:extLst>
          </p:cNvPr>
          <p:cNvPicPr>
            <a:picLocks noChangeAspect="1"/>
          </p:cNvPicPr>
          <p:nvPr/>
        </p:nvPicPr>
        <p:blipFill rotWithShape="1">
          <a:blip r:embed="rId5"/>
          <a:srcRect l="13969" t="18562" r="49484" b="40050"/>
          <a:stretch/>
        </p:blipFill>
        <p:spPr bwMode="auto">
          <a:xfrm>
            <a:off x="4956887" y="2250706"/>
            <a:ext cx="2843197" cy="3825712"/>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28798DC3-C15A-EC88-F0C9-5740F089455B}"/>
              </a:ext>
            </a:extLst>
          </p:cNvPr>
          <p:cNvPicPr>
            <a:picLocks noChangeAspect="1"/>
          </p:cNvPicPr>
          <p:nvPr/>
        </p:nvPicPr>
        <p:blipFill rotWithShape="1">
          <a:blip r:embed="rId6"/>
          <a:srcRect l="10160" t="17558" r="46349" b="39799"/>
          <a:stretch/>
        </p:blipFill>
        <p:spPr bwMode="auto">
          <a:xfrm>
            <a:off x="8118711" y="2250706"/>
            <a:ext cx="3265372" cy="3825712"/>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B662A4F9-44DC-B821-8C46-88CB2196D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705" y="5490375"/>
            <a:ext cx="1773331" cy="1142025"/>
          </a:xfrm>
          <a:prstGeom prst="rect">
            <a:avLst/>
          </a:prstGeom>
        </p:spPr>
      </p:pic>
    </p:spTree>
    <p:extLst>
      <p:ext uri="{BB962C8B-B14F-4D97-AF65-F5344CB8AC3E}">
        <p14:creationId xmlns:p14="http://schemas.microsoft.com/office/powerpoint/2010/main" val="1305713147"/>
      </p:ext>
    </p:extLst>
  </p:cSld>
  <p:clrMapOvr>
    <a:overrideClrMapping bg1="lt1" tx1="dk1" bg2="lt2" tx2="dk2" accent1="accent1" accent2="accent2" accent3="accent3" accent4="accent4" accent5="accent5" accent6="accent6" hlink="hlink" folHlink="folHlink"/>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B881695-1E73-140B-3315-9CFDE20136D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A1BBFA4-72C8-06E6-274E-A3E6B845E641}"/>
              </a:ext>
            </a:extLst>
          </p:cNvPr>
          <p:cNvSpPr>
            <a:spLocks noGrp="1"/>
          </p:cNvSpPr>
          <p:nvPr>
            <p:ph type="title"/>
          </p:nvPr>
        </p:nvSpPr>
        <p:spPr>
          <a:xfrm>
            <a:off x="2783633" y="948371"/>
            <a:ext cx="6285745" cy="683206"/>
          </a:xfrm>
        </p:spPr>
        <p:txBody>
          <a:bodyPr>
            <a:normAutofit fontScale="90000"/>
          </a:bodyPr>
          <a:lstStyle/>
          <a:p>
            <a:pPr algn="ctr"/>
            <a:r>
              <a:rPr lang="es-ES" sz="6000" b="1" dirty="0">
                <a:solidFill>
                  <a:srgbClr val="3366CC"/>
                </a:solidFill>
              </a:rPr>
              <a:t>ECORREGÍMENES</a:t>
            </a:r>
            <a:br>
              <a:rPr lang="es-ES" sz="6000" b="1" dirty="0">
                <a:solidFill>
                  <a:srgbClr val="3366CC"/>
                </a:solidFill>
              </a:rPr>
            </a:br>
            <a:endParaRPr lang="es-ES" sz="5025" b="1" dirty="0">
              <a:solidFill>
                <a:srgbClr val="3366CC"/>
              </a:solidFill>
            </a:endParaRPr>
          </a:p>
        </p:txBody>
      </p:sp>
      <p:pic>
        <p:nvPicPr>
          <p:cNvPr id="7" name="Imagen 6">
            <a:extLst>
              <a:ext uri="{FF2B5EF4-FFF2-40B4-BE49-F238E27FC236}">
                <a16:creationId xmlns:a16="http://schemas.microsoft.com/office/drawing/2014/main" id="{808A336C-A1AC-34FF-208C-A5201C54E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05" y="5490375"/>
            <a:ext cx="1773331" cy="1142025"/>
          </a:xfrm>
          <a:prstGeom prst="rect">
            <a:avLst/>
          </a:prstGeom>
        </p:spPr>
      </p:pic>
      <p:sp>
        <p:nvSpPr>
          <p:cNvPr id="5" name="CuadroTexto 4">
            <a:extLst>
              <a:ext uri="{FF2B5EF4-FFF2-40B4-BE49-F238E27FC236}">
                <a16:creationId xmlns:a16="http://schemas.microsoft.com/office/drawing/2014/main" id="{5DCE5E07-D3CB-4BCD-2AAF-F8A695729481}"/>
              </a:ext>
            </a:extLst>
          </p:cNvPr>
          <p:cNvSpPr txBox="1"/>
          <p:nvPr/>
        </p:nvSpPr>
        <p:spPr>
          <a:xfrm>
            <a:off x="-1399309" y="2384052"/>
            <a:ext cx="15313891" cy="523220"/>
          </a:xfrm>
          <a:prstGeom prst="rect">
            <a:avLst/>
          </a:prstGeom>
          <a:noFill/>
        </p:spPr>
        <p:txBody>
          <a:bodyPr wrap="square">
            <a:spAutoFit/>
          </a:bodyPr>
          <a:lstStyle/>
          <a:p>
            <a:pPr algn="ctr"/>
            <a:r>
              <a:rPr lang="es-ES" sz="2800" dirty="0"/>
              <a:t>¿Cuáles son los principales </a:t>
            </a:r>
            <a:r>
              <a:rPr lang="es-ES" sz="2800" b="1" u="sng" dirty="0"/>
              <a:t>Objetivos Medioambientales</a:t>
            </a:r>
            <a:r>
              <a:rPr lang="es-ES" sz="2800" dirty="0"/>
              <a:t> de los </a:t>
            </a:r>
            <a:r>
              <a:rPr lang="es-ES" sz="2800" b="1" dirty="0"/>
              <a:t>Ecorregímenes</a:t>
            </a:r>
            <a:r>
              <a:rPr lang="es-ES" sz="2800" dirty="0"/>
              <a:t>?</a:t>
            </a:r>
          </a:p>
        </p:txBody>
      </p:sp>
      <p:sp>
        <p:nvSpPr>
          <p:cNvPr id="9" name="CuadroTexto 8">
            <a:extLst>
              <a:ext uri="{FF2B5EF4-FFF2-40B4-BE49-F238E27FC236}">
                <a16:creationId xmlns:a16="http://schemas.microsoft.com/office/drawing/2014/main" id="{F7E557F1-78F4-8068-0465-7D7752501C02}"/>
              </a:ext>
            </a:extLst>
          </p:cNvPr>
          <p:cNvSpPr txBox="1"/>
          <p:nvPr/>
        </p:nvSpPr>
        <p:spPr>
          <a:xfrm>
            <a:off x="2783633" y="3268890"/>
            <a:ext cx="9106293" cy="1754326"/>
          </a:xfrm>
          <a:prstGeom prst="rect">
            <a:avLst/>
          </a:prstGeom>
          <a:noFill/>
        </p:spPr>
        <p:txBody>
          <a:bodyPr wrap="square">
            <a:spAutoFit/>
          </a:bodyPr>
          <a:lstStyle/>
          <a:p>
            <a:r>
              <a:rPr lang="es-ES" sz="3600" b="1" dirty="0">
                <a:solidFill>
                  <a:schemeClr val="accent1"/>
                </a:solidFill>
                <a:sym typeface="Wingdings" panose="05000000000000000000" pitchFamily="2" charset="2"/>
              </a:rPr>
              <a:t>1. Agricultura baja en carbono</a:t>
            </a:r>
          </a:p>
          <a:p>
            <a:endParaRPr lang="es-ES" sz="3600" b="1" dirty="0">
              <a:solidFill>
                <a:schemeClr val="accent1"/>
              </a:solidFill>
              <a:sym typeface="Wingdings" panose="05000000000000000000" pitchFamily="2" charset="2"/>
            </a:endParaRPr>
          </a:p>
          <a:p>
            <a:r>
              <a:rPr lang="es-ES" sz="3600" b="1" dirty="0">
                <a:solidFill>
                  <a:schemeClr val="accent1"/>
                </a:solidFill>
                <a:sym typeface="Wingdings" panose="05000000000000000000" pitchFamily="2" charset="2"/>
              </a:rPr>
              <a:t>2. Agroecología</a:t>
            </a:r>
            <a:endParaRPr lang="es-ES" sz="3600" b="1" dirty="0">
              <a:solidFill>
                <a:schemeClr val="accent1"/>
              </a:solidFill>
            </a:endParaRPr>
          </a:p>
        </p:txBody>
      </p:sp>
    </p:spTree>
    <p:extLst>
      <p:ext uri="{BB962C8B-B14F-4D97-AF65-F5344CB8AC3E}">
        <p14:creationId xmlns:p14="http://schemas.microsoft.com/office/powerpoint/2010/main" val="3678820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9D1AA1-91F2-9EED-7F75-A6CE6355622D}"/>
              </a:ext>
            </a:extLst>
          </p:cNvPr>
          <p:cNvSpPr>
            <a:spLocks noGrp="1"/>
          </p:cNvSpPr>
          <p:nvPr>
            <p:ph type="title"/>
          </p:nvPr>
        </p:nvSpPr>
        <p:spPr>
          <a:xfrm>
            <a:off x="1486959" y="590550"/>
            <a:ext cx="8596668" cy="878541"/>
          </a:xfrm>
        </p:spPr>
        <p:txBody>
          <a:bodyPr>
            <a:normAutofit/>
          </a:bodyPr>
          <a:lstStyle/>
          <a:p>
            <a:pPr algn="ctr"/>
            <a:r>
              <a:rPr lang="es-ES" b="1" dirty="0"/>
              <a:t>  Agricultura baja en Carbono</a:t>
            </a:r>
          </a:p>
        </p:txBody>
      </p:sp>
      <p:sp>
        <p:nvSpPr>
          <p:cNvPr id="3" name="Marcador de contenido 2">
            <a:extLst>
              <a:ext uri="{FF2B5EF4-FFF2-40B4-BE49-F238E27FC236}">
                <a16:creationId xmlns:a16="http://schemas.microsoft.com/office/drawing/2014/main" id="{6AEF470A-B798-3CBC-66BF-666D1583E599}"/>
              </a:ext>
            </a:extLst>
          </p:cNvPr>
          <p:cNvSpPr>
            <a:spLocks noGrp="1"/>
          </p:cNvSpPr>
          <p:nvPr>
            <p:ph idx="1"/>
          </p:nvPr>
        </p:nvSpPr>
        <p:spPr>
          <a:xfrm>
            <a:off x="677333" y="1775013"/>
            <a:ext cx="9885891" cy="4391856"/>
          </a:xfrm>
        </p:spPr>
        <p:txBody>
          <a:bodyPr/>
          <a:lstStyle/>
          <a:p>
            <a:pPr marL="0" indent="0">
              <a:buNone/>
            </a:pPr>
            <a:r>
              <a:rPr lang="es-ES" dirty="0">
                <a:solidFill>
                  <a:schemeClr val="accent1"/>
                </a:solidFill>
              </a:rPr>
              <a:t>		</a:t>
            </a:r>
            <a:r>
              <a:rPr lang="es-ES" sz="3600" dirty="0">
                <a:solidFill>
                  <a:schemeClr val="accent1"/>
                </a:solidFill>
              </a:rPr>
              <a:t>Prácticas:</a:t>
            </a:r>
          </a:p>
          <a:p>
            <a:pPr marL="0" indent="0">
              <a:buNone/>
            </a:pPr>
            <a:endParaRPr lang="es-ES" sz="2400" dirty="0">
              <a:solidFill>
                <a:schemeClr val="accent1"/>
              </a:solidFill>
            </a:endParaRPr>
          </a:p>
          <a:p>
            <a:pPr lvl="3"/>
            <a:r>
              <a:rPr lang="es-ES" sz="3200" b="1" dirty="0">
                <a:solidFill>
                  <a:schemeClr val="accent1"/>
                </a:solidFill>
              </a:rPr>
              <a:t>Pastoreo Extensivo (P1)</a:t>
            </a:r>
          </a:p>
          <a:p>
            <a:pPr lvl="3"/>
            <a:r>
              <a:rPr lang="es-ES" sz="3200" b="1" dirty="0">
                <a:solidFill>
                  <a:schemeClr val="accent1"/>
                </a:solidFill>
              </a:rPr>
              <a:t>Siembra Directa (P4)</a:t>
            </a:r>
          </a:p>
          <a:p>
            <a:pPr lvl="3"/>
            <a:r>
              <a:rPr lang="es-ES" sz="3200" b="1" dirty="0">
                <a:solidFill>
                  <a:schemeClr val="accent1"/>
                </a:solidFill>
              </a:rPr>
              <a:t>Cubierta Vegetal Espontánea o Sembrada (P6)</a:t>
            </a:r>
          </a:p>
          <a:p>
            <a:pPr lvl="3"/>
            <a:r>
              <a:rPr lang="es-ES" sz="3200" b="1" dirty="0">
                <a:solidFill>
                  <a:schemeClr val="accent1"/>
                </a:solidFill>
              </a:rPr>
              <a:t>Cubierta Inerte (P7)</a:t>
            </a:r>
          </a:p>
          <a:p>
            <a:endParaRPr lang="es-ES" sz="2400" dirty="0">
              <a:solidFill>
                <a:schemeClr val="accent1"/>
              </a:solidFill>
            </a:endParaRPr>
          </a:p>
          <a:p>
            <a:endParaRPr lang="es-ES" dirty="0"/>
          </a:p>
        </p:txBody>
      </p:sp>
      <p:pic>
        <p:nvPicPr>
          <p:cNvPr id="4" name="Imagen 3">
            <a:extLst>
              <a:ext uri="{FF2B5EF4-FFF2-40B4-BE49-F238E27FC236}">
                <a16:creationId xmlns:a16="http://schemas.microsoft.com/office/drawing/2014/main" id="{E3AB4225-BD76-0EBD-844D-74DA9018C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05" y="5490375"/>
            <a:ext cx="1773331" cy="1142025"/>
          </a:xfrm>
          <a:prstGeom prst="rect">
            <a:avLst/>
          </a:prstGeom>
        </p:spPr>
      </p:pic>
    </p:spTree>
    <p:extLst>
      <p:ext uri="{BB962C8B-B14F-4D97-AF65-F5344CB8AC3E}">
        <p14:creationId xmlns:p14="http://schemas.microsoft.com/office/powerpoint/2010/main" val="3510521950"/>
      </p:ext>
    </p:extLst>
  </p:cSld>
  <p:clrMapOvr>
    <a:overrideClrMapping bg1="lt1" tx1="dk1" bg2="lt2" tx2="dk2" accent1="accent1" accent2="accent2" accent3="accent3" accent4="accent4" accent5="accent5" accent6="accent6" hlink="hlink" folHlink="folHlink"/>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4079</TotalTime>
  <Words>3469</Words>
  <Application>Microsoft Office PowerPoint</Application>
  <PresentationFormat>Panorámica</PresentationFormat>
  <Paragraphs>220</Paragraphs>
  <Slides>44</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44</vt:i4>
      </vt:variant>
    </vt:vector>
  </HeadingPairs>
  <TitlesOfParts>
    <vt:vector size="49" baseType="lpstr">
      <vt:lpstr>Arial</vt:lpstr>
      <vt:lpstr>Calibri</vt:lpstr>
      <vt:lpstr>Calibri Light</vt:lpstr>
      <vt:lpstr>Wingdings</vt:lpstr>
      <vt:lpstr>Tema de Office</vt:lpstr>
      <vt:lpstr>ECORREGÍMENES </vt:lpstr>
      <vt:lpstr>CAMBIO CLIMÁTICO         Calentamiento global, reducción biodiversidad, fenómenos meteorológicos extremos, escasez de recursos</vt:lpstr>
      <vt:lpstr>SUELOS Suelos desprotegidos, sobrepastoreo, cosechas sin rotación, sobreexplotación de recursos naturales</vt:lpstr>
      <vt:lpstr>¿Podemos intentar frenar esta situación?</vt:lpstr>
      <vt:lpstr>ECORREGÍMENES </vt:lpstr>
      <vt:lpstr>ECORREGÍMENES </vt:lpstr>
      <vt:lpstr> El logro de estos objetivos, aunque a largo plazo, sólo se podrá conseguir con el esfuerzo y colaboración de todos los actores implicados (personas agricultoras y ganaderas, administración, entidades colaboradoras, organizaciones agrarias…), evitando, en cualquier caso, un enfoque de confrontación.    </vt:lpstr>
      <vt:lpstr>ECORREGÍMENES </vt:lpstr>
      <vt:lpstr>  Agricultura baja en Carbono</vt:lpstr>
      <vt:lpstr>Agricultura baja en Carbono</vt:lpstr>
      <vt:lpstr>Agroecología</vt:lpstr>
      <vt:lpstr>          Generalidades de los Ecorregímenes</vt:lpstr>
      <vt:lpstr>          Generalidades de los Ecorregímenes</vt:lpstr>
      <vt:lpstr>    Importe Unitario 2025</vt:lpstr>
      <vt:lpstr>     Tipos de Superficies</vt:lpstr>
      <vt:lpstr>Pastoreo Extensivo (P1)</vt:lpstr>
      <vt:lpstr>Requisitos Pastoreo Extensivo (P1)</vt:lpstr>
      <vt:lpstr>Requisitos Pastoreo Extensivo (P1)</vt:lpstr>
      <vt:lpstr>Islas de Biodiversidad en Pastos o Siega Sostenible (P2)</vt:lpstr>
      <vt:lpstr>Requisitos establecimiento de Islas de Biodiversidad en Pastos o Siega sostenible (P2) </vt:lpstr>
      <vt:lpstr>Requisitos establecimiento de Islas de Biodiversidad en Pastos o Siega sostenible (P2) </vt:lpstr>
      <vt:lpstr>Rotación de Cultivos con Especies Mejorantes (P3)</vt:lpstr>
      <vt:lpstr>Requisitos Rotación de Cultivos con Especies Mejorantes (P3) </vt:lpstr>
      <vt:lpstr>Requisitos Rotación de Cultivos con Especies Mejorantes (P3) </vt:lpstr>
      <vt:lpstr>Especies Mejorantes</vt:lpstr>
      <vt:lpstr>Siembra Directa (P4)</vt:lpstr>
      <vt:lpstr>Requisitos Siembra Directa (P4)</vt:lpstr>
      <vt:lpstr>Requisitos Rotación de Cultivos con Especies Mejorantes (P3) y Siembra Directa (P4) en Regadío</vt:lpstr>
      <vt:lpstr>Espacios de Biodiversidad (P5)</vt:lpstr>
      <vt:lpstr>Requisitos Espacios de Biodiversidad (P5)</vt:lpstr>
      <vt:lpstr>Se consideran Espacios de Biodiversidad:</vt:lpstr>
      <vt:lpstr>  Elementos del Paisaje. Factores de Conversión y Ponderación</vt:lpstr>
      <vt:lpstr>Condiciones de los Espacios de Biodiversidad</vt:lpstr>
      <vt:lpstr>Especies Barbechos, Márgenes e Islas Biodiversidad </vt:lpstr>
      <vt:lpstr>A tener en cuenta en ER de Espacios de Biodiversidad</vt:lpstr>
      <vt:lpstr>Cubierta Vegetal Espontánea o Sembrada en Cultivos Leñosos (P6)</vt:lpstr>
      <vt:lpstr>Requisitos Cubierta Vegetal Espontánea o Cultivada (P6) </vt:lpstr>
      <vt:lpstr>Requisitos Cubierta Vegetal Espontánea o Cultivada (P6)</vt:lpstr>
      <vt:lpstr>Requisitos Cubierta Vegetal Espontánea o Cultivada (P6)</vt:lpstr>
      <vt:lpstr> Cubiertas Inertes de Restos de Poda en Cultivos Leñosos (P7)  </vt:lpstr>
      <vt:lpstr>Requisitos Cubierta Inerte de Restos de Poda (P7)</vt:lpstr>
      <vt:lpstr>OTROS APOYOS A LOS ECORREGÍMENES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ECORREGÍMENES </dc:title>
  <dc:creator>Miguel Angel Villarrubia Gonzalez</dc:creator>
  <cp:lastModifiedBy>Carlos Ortega Iniesta</cp:lastModifiedBy>
  <cp:revision>31</cp:revision>
  <dcterms:created xsi:type="dcterms:W3CDTF">2026-05-27T05:47:52Z</dcterms:created>
  <dcterms:modified xsi:type="dcterms:W3CDTF">2026-06-02T06:24:59Z</dcterms:modified>
</cp:coreProperties>
</file>